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5" r:id="rId10"/>
    <p:sldId id="264" r:id="rId11"/>
    <p:sldId id="266" r:id="rId12"/>
  </p:sldIdLst>
  <p:sldSz cx="14630400" cy="8229600"/>
  <p:notesSz cx="8229600" cy="14630400"/>
  <p:embeddedFontLst>
    <p:embeddedFont>
      <p:font typeface="Arimo" panose="020B0604020202020204" charset="0"/>
      <p:regular r:id="rId14"/>
      <p:bold r:id="rId15"/>
      <p:italic r:id="rId16"/>
      <p:boldItalic r:id="rId17"/>
    </p:embeddedFont>
    <p:embeddedFont>
      <p:font typeface="PT Sans" panose="020B0503020203020204" pitchFamily="3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 roundtripDataSignature="AMtx7mjlLPRANbqXy+npvnH2o/pO1yqM1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671" autoAdjust="0"/>
  </p:normalViewPr>
  <p:slideViewPr>
    <p:cSldViewPr snapToGrid="0">
      <p:cViewPr varScale="1">
        <p:scale>
          <a:sx n="59" d="100"/>
          <a:sy n="59" d="100"/>
        </p:scale>
        <p:origin x="2106" y="2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822950" y="6949425"/>
            <a:ext cx="6583675" cy="65836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 name="Google Shape;36;p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t>Good Morning, everyone! Welcome to My presentation on the development of a Retrieval Augmented Generation (RAG) AI chatbot which is designed to answer questions about specific YouTube videos. </a:t>
            </a:r>
            <a:endParaRPr sz="1200" dirty="0">
              <a:solidFill>
                <a:schemeClr val="dk1"/>
              </a:solidFill>
              <a:latin typeface="Arial"/>
              <a:ea typeface="Arial"/>
              <a:cs typeface="Arial"/>
              <a:sym typeface="Arial"/>
            </a:endParaRPr>
          </a:p>
        </p:txBody>
      </p:sp>
      <p:sp>
        <p:nvSpPr>
          <p:cNvPr id="37" name="Google Shape;37;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Arial"/>
                <a:ea typeface="Arial"/>
                <a:cs typeface="Arial"/>
                <a:sym typeface="Arial"/>
              </a:rPr>
              <a:t>1</a:t>
            </a:fld>
            <a:endParaRPr sz="1800">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9: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 name="Google Shape;151;p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dirty="0"/>
              <a:t>I used basic </a:t>
            </a:r>
            <a:r>
              <a:rPr lang="en-US" sz="1200" b="1" dirty="0" err="1"/>
              <a:t>RetrievalQA</a:t>
            </a:r>
            <a:r>
              <a:rPr lang="en-US" sz="1200" b="1" dirty="0"/>
              <a:t> chain</a:t>
            </a:r>
            <a:r>
              <a:rPr lang="en-US" sz="1200" dirty="0"/>
              <a:t> </a:t>
            </a:r>
            <a:endParaRPr sz="1200" dirty="0">
              <a:solidFill>
                <a:schemeClr val="dk1"/>
              </a:solidFill>
              <a:latin typeface="Arial"/>
              <a:ea typeface="Arial"/>
              <a:cs typeface="Arial"/>
              <a:sym typeface="Arial"/>
            </a:endParaRPr>
          </a:p>
        </p:txBody>
      </p:sp>
      <p:sp>
        <p:nvSpPr>
          <p:cNvPr id="152" name="Google Shape;152;p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10</a:t>
            </a:fld>
            <a:endParaRPr sz="18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r>
              <a:rPr lang="en-US" dirty="0"/>
              <a:t>agents in LangChain dynamically plan how to answer based on the user’s input.</a:t>
            </a:r>
          </a:p>
          <a:p>
            <a:endParaRPr lang="en-US" dirty="0"/>
          </a:p>
          <a:p>
            <a:r>
              <a:rPr lang="en-US" dirty="0"/>
              <a:t>agents as “decision-makers” that can choose and orchestrate tools for flexible, dynamic responses.</a:t>
            </a:r>
          </a:p>
          <a:p>
            <a:endParaRPr lang="en-US" dirty="0"/>
          </a:p>
          <a:p>
            <a:r>
              <a:rPr lang="en-US" dirty="0"/>
              <a:t>In future versions, I will try add agents—components that decide how to handle each query, possibly combining multiple tools or steps for more complex tasks.</a:t>
            </a:r>
            <a:endParaRPr lang="en-DE" dirty="0"/>
          </a:p>
        </p:txBody>
      </p:sp>
    </p:spTree>
    <p:extLst>
      <p:ext uri="{BB962C8B-B14F-4D97-AF65-F5344CB8AC3E}">
        <p14:creationId xmlns:p14="http://schemas.microsoft.com/office/powerpoint/2010/main" val="93023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 name="Google Shape;44;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t>This project leverages both audio and text data, extracted directly from the videos, for accurate responses. Over the next few minutes, </a:t>
            </a:r>
            <a:r>
              <a:rPr lang="en-US" sz="1200" dirty="0" err="1"/>
              <a:t>i’ll</a:t>
            </a:r>
            <a:r>
              <a:rPr lang="en-US" sz="1200" dirty="0"/>
              <a:t> walk you through the architecture, and implementation of this solution</a:t>
            </a:r>
            <a:endParaRPr sz="1200" dirty="0">
              <a:solidFill>
                <a:schemeClr val="dk1"/>
              </a:solidFill>
              <a:latin typeface="Arial"/>
              <a:ea typeface="Arial"/>
              <a:cs typeface="Arial"/>
              <a:sym typeface="Arial"/>
            </a:endParaRPr>
          </a:p>
        </p:txBody>
      </p:sp>
      <p:sp>
        <p:nvSpPr>
          <p:cNvPr id="45" name="Google Shape;45;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2</a:t>
            </a:fld>
            <a:endParaRPr sz="180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 name="Google Shape;52;p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buFont typeface="Arial" panose="020B0604020202020204" pitchFamily="34" charset="0"/>
              <a:buChar char="•"/>
            </a:pPr>
            <a:r>
              <a:rPr lang="en-US" sz="1200" dirty="0"/>
              <a:t>The process begins with Data Collection &amp; Transcription—here, we extract audio from YouTube videos and convert it into text. </a:t>
            </a:r>
          </a:p>
          <a:p>
            <a:pPr marL="0" marR="0" lvl="0" indent="0" algn="l" rtl="0">
              <a:spcBef>
                <a:spcPts val="0"/>
              </a:spcBef>
              <a:spcAft>
                <a:spcPts val="0"/>
              </a:spcAft>
              <a:buFont typeface="Arial" panose="020B0604020202020204" pitchFamily="34" charset="0"/>
              <a:buNone/>
            </a:pPr>
            <a:endParaRPr lang="en-US" sz="1200" dirty="0"/>
          </a:p>
          <a:p>
            <a:pPr marL="171450" marR="0" lvl="0" indent="-171450" algn="l" rtl="0">
              <a:spcBef>
                <a:spcPts val="0"/>
              </a:spcBef>
              <a:spcAft>
                <a:spcPts val="0"/>
              </a:spcAft>
              <a:buFont typeface="Arial" panose="020B0604020202020204" pitchFamily="34" charset="0"/>
              <a:buChar char="•"/>
            </a:pPr>
            <a:r>
              <a:rPr lang="en-US" sz="1200" dirty="0"/>
              <a:t>Next, in Data Preprocessing &amp; Embedding, the text is chunked, embedded, and stored in a vector database for efficient retrieval. </a:t>
            </a:r>
          </a:p>
          <a:p>
            <a:pPr marL="0" marR="0" lvl="0" indent="0" algn="l" rtl="0">
              <a:spcBef>
                <a:spcPts val="0"/>
              </a:spcBef>
              <a:spcAft>
                <a:spcPts val="0"/>
              </a:spcAft>
              <a:buFont typeface="Arial" panose="020B0604020202020204" pitchFamily="34" charset="0"/>
              <a:buNone/>
            </a:pPr>
            <a:endParaRPr lang="en-US" sz="1200" dirty="0"/>
          </a:p>
          <a:p>
            <a:pPr marL="171450" marR="0" lvl="0" indent="-171450" algn="l" rtl="0">
              <a:spcBef>
                <a:spcPts val="0"/>
              </a:spcBef>
              <a:spcAft>
                <a:spcPts val="0"/>
              </a:spcAft>
              <a:buFont typeface="Arial" panose="020B0604020202020204" pitchFamily="34" charset="0"/>
              <a:buChar char="•"/>
            </a:pPr>
            <a:r>
              <a:rPr lang="en-US" sz="1200" dirty="0"/>
              <a:t>Moving to Query Processing &amp; Retrieval, user questions are processed, and relevant text is retrieved from the database.</a:t>
            </a:r>
          </a:p>
          <a:p>
            <a:pPr marL="0" marR="0" lvl="0" indent="0" algn="l" rtl="0">
              <a:spcBef>
                <a:spcPts val="0"/>
              </a:spcBef>
              <a:spcAft>
                <a:spcPts val="0"/>
              </a:spcAft>
              <a:buFont typeface="Arial" panose="020B0604020202020204" pitchFamily="34" charset="0"/>
              <a:buNone/>
            </a:pPr>
            <a:r>
              <a:rPr lang="en-US" sz="1200" dirty="0"/>
              <a:t> </a:t>
            </a:r>
          </a:p>
          <a:p>
            <a:pPr marL="171450" marR="0" lvl="0" indent="-171450" algn="l" rtl="0">
              <a:spcBef>
                <a:spcPts val="0"/>
              </a:spcBef>
              <a:spcAft>
                <a:spcPts val="0"/>
              </a:spcAft>
              <a:buFont typeface="Arial" panose="020B0604020202020204" pitchFamily="34" charset="0"/>
              <a:buChar char="•"/>
            </a:pPr>
            <a:r>
              <a:rPr lang="en-US" sz="1200" dirty="0"/>
              <a:t>Then, in LLM Integration &amp; Generation, the context and query are fed to a Large Language Model to generate accurate answers. </a:t>
            </a:r>
          </a:p>
          <a:p>
            <a:pPr marL="0" marR="0" lvl="0" indent="0" algn="l" rtl="0">
              <a:spcBef>
                <a:spcPts val="0"/>
              </a:spcBef>
              <a:spcAft>
                <a:spcPts val="0"/>
              </a:spcAft>
              <a:buFont typeface="Arial" panose="020B0604020202020204" pitchFamily="34" charset="0"/>
              <a:buNone/>
            </a:pPr>
            <a:endParaRPr lang="en-US" sz="1200" dirty="0"/>
          </a:p>
          <a:p>
            <a:pPr marL="171450" marR="0" lvl="0" indent="-171450" algn="l" rtl="0">
              <a:spcBef>
                <a:spcPts val="0"/>
              </a:spcBef>
              <a:spcAft>
                <a:spcPts val="0"/>
              </a:spcAft>
              <a:buFont typeface="Arial" panose="020B0604020202020204" pitchFamily="34" charset="0"/>
              <a:buChar char="•"/>
            </a:pPr>
            <a:r>
              <a:rPr lang="en-US" sz="1200" dirty="0"/>
              <a:t>Finally, Answer Delivery presents these AI-generated answers to the user in a clear, concise manner. </a:t>
            </a:r>
          </a:p>
          <a:p>
            <a:pPr marL="0" marR="0" lvl="0" indent="0" algn="l" rtl="0">
              <a:spcBef>
                <a:spcPts val="0"/>
              </a:spcBef>
              <a:spcAft>
                <a:spcPts val="0"/>
              </a:spcAft>
              <a:buFont typeface="Arial" panose="020B0604020202020204" pitchFamily="34" charset="0"/>
              <a:buNone/>
            </a:pPr>
            <a:endParaRPr lang="en-US" sz="1200" dirty="0"/>
          </a:p>
          <a:p>
            <a:pPr marL="171450" marR="0" lvl="0" indent="-171450" algn="l" rtl="0">
              <a:spcBef>
                <a:spcPts val="0"/>
              </a:spcBef>
              <a:spcAft>
                <a:spcPts val="0"/>
              </a:spcAft>
              <a:buFont typeface="Arial" panose="020B0604020202020204" pitchFamily="34" charset="0"/>
              <a:buChar char="•"/>
            </a:pPr>
            <a:r>
              <a:rPr lang="en-US" sz="1200" dirty="0"/>
              <a:t>This structured pipeline ensures our chatbot delivers precise, context-aware responses from YouTube video content.</a:t>
            </a:r>
            <a:endParaRPr sz="1200" dirty="0">
              <a:solidFill>
                <a:schemeClr val="dk1"/>
              </a:solidFill>
              <a:latin typeface="Arial"/>
              <a:ea typeface="Arial"/>
              <a:cs typeface="Arial"/>
              <a:sym typeface="Arial"/>
            </a:endParaRPr>
          </a:p>
        </p:txBody>
      </p:sp>
      <p:sp>
        <p:nvSpPr>
          <p:cNvPr id="53" name="Google Shape;53;p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3</a:t>
            </a:fld>
            <a:endParaRPr sz="18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 name="Google Shape;74;p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buFont typeface="Arial" panose="020B0604020202020204" pitchFamily="34" charset="0"/>
              <a:buChar char="•"/>
            </a:pPr>
            <a:r>
              <a:rPr lang="en-US" sz="1200" dirty="0"/>
              <a:t>I started with Speech-to-Text using the OpenAI Whisper large-v2 model, which is known for its high accuracy in converting YouTube video audio into searchable text.</a:t>
            </a:r>
          </a:p>
          <a:p>
            <a:pPr marL="0" marR="0" lvl="0" indent="0" algn="l" rtl="0">
              <a:spcBef>
                <a:spcPts val="0"/>
              </a:spcBef>
              <a:spcAft>
                <a:spcPts val="0"/>
              </a:spcAft>
              <a:buFont typeface="Arial" panose="020B0604020202020204" pitchFamily="34" charset="0"/>
              <a:buNone/>
            </a:pPr>
            <a:endParaRPr lang="en-US" sz="1200" dirty="0"/>
          </a:p>
          <a:p>
            <a:pPr marL="171450" marR="0" lvl="0" indent="-171450" algn="l" rtl="0">
              <a:spcBef>
                <a:spcPts val="0"/>
              </a:spcBef>
              <a:spcAft>
                <a:spcPts val="0"/>
              </a:spcAft>
              <a:buFont typeface="Arial" panose="020B0604020202020204" pitchFamily="34" charset="0"/>
              <a:buChar char="•"/>
            </a:pPr>
            <a:r>
              <a:rPr lang="en-US" sz="1200" dirty="0"/>
              <a:t>To manage this efficiently, I organized transcription tasks in a dedicated </a:t>
            </a:r>
            <a:r>
              <a:rPr lang="en-US" sz="1200" dirty="0" err="1"/>
              <a:t>Jupyter</a:t>
            </a:r>
            <a:r>
              <a:rPr lang="en-US" sz="1200" dirty="0"/>
              <a:t> notebook, enabling scalability for large datasets. </a:t>
            </a:r>
          </a:p>
          <a:p>
            <a:pPr marL="0" marR="0" lvl="0" indent="0" algn="l" rtl="0">
              <a:spcBef>
                <a:spcPts val="0"/>
              </a:spcBef>
              <a:spcAft>
                <a:spcPts val="0"/>
              </a:spcAft>
              <a:buFont typeface="Arial" panose="020B0604020202020204" pitchFamily="34" charset="0"/>
              <a:buNone/>
            </a:pPr>
            <a:endParaRPr lang="en-US" sz="1200" dirty="0"/>
          </a:p>
          <a:p>
            <a:pPr marL="171450" marR="0" lvl="0" indent="-171450" algn="l" rtl="0">
              <a:spcBef>
                <a:spcPts val="0"/>
              </a:spcBef>
              <a:spcAft>
                <a:spcPts val="0"/>
              </a:spcAft>
              <a:buFont typeface="Arial" panose="020B0604020202020204" pitchFamily="34" charset="0"/>
              <a:buChar char="•"/>
            </a:pPr>
            <a:r>
              <a:rPr lang="en-US" sz="1200" dirty="0"/>
              <a:t>Accurate and scalable transcription is crucial, as it powers the downstream text retrieval and question-answering capabilities.</a:t>
            </a:r>
          </a:p>
          <a:p>
            <a:pPr marL="0" marR="0" lvl="0" indent="0" algn="l" rtl="0">
              <a:spcBef>
                <a:spcPts val="0"/>
              </a:spcBef>
              <a:spcAft>
                <a:spcPts val="0"/>
              </a:spcAft>
              <a:buFont typeface="Arial" panose="020B0604020202020204" pitchFamily="34" charset="0"/>
              <a:buNone/>
            </a:pPr>
            <a:endParaRPr lang="en-US" sz="1200" dirty="0"/>
          </a:p>
          <a:p>
            <a:pPr marL="171450" marR="0" lvl="0" indent="-171450" algn="l" rtl="0">
              <a:spcBef>
                <a:spcPts val="0"/>
              </a:spcBef>
              <a:spcAft>
                <a:spcPts val="0"/>
              </a:spcAft>
              <a:buFont typeface="Arial" panose="020B0604020202020204" pitchFamily="34" charset="0"/>
              <a:buChar char="•"/>
            </a:pPr>
            <a:r>
              <a:rPr lang="en-US" sz="1200" dirty="0"/>
              <a:t>After that I  focused on Metadata Management, collecting key details like video titles, durations, YouTube links, and channel names.</a:t>
            </a:r>
          </a:p>
          <a:p>
            <a:pPr marL="0" marR="0" lvl="0" indent="0" algn="l" rtl="0">
              <a:spcBef>
                <a:spcPts val="0"/>
              </a:spcBef>
              <a:spcAft>
                <a:spcPts val="0"/>
              </a:spcAft>
              <a:buFont typeface="Arial" panose="020B0604020202020204" pitchFamily="34" charset="0"/>
              <a:buNone/>
            </a:pPr>
            <a:r>
              <a:rPr lang="en-US" sz="1200" dirty="0"/>
              <a:t> </a:t>
            </a:r>
          </a:p>
          <a:p>
            <a:pPr marL="171450" marR="0" lvl="0" indent="-171450" algn="l" rtl="0">
              <a:spcBef>
                <a:spcPts val="0"/>
              </a:spcBef>
              <a:spcAft>
                <a:spcPts val="0"/>
              </a:spcAft>
              <a:buFont typeface="Arial" panose="020B0604020202020204" pitchFamily="34" charset="0"/>
              <a:buChar char="•"/>
            </a:pPr>
            <a:r>
              <a:rPr lang="en-US" sz="1200" dirty="0"/>
              <a:t>This metadata was cleaned, standardized, and linked to transcripts, ensuring each segment ties back to its source video.</a:t>
            </a:r>
          </a:p>
          <a:p>
            <a:pPr marL="0" marR="0" lvl="0" indent="0" algn="l" rtl="0">
              <a:spcBef>
                <a:spcPts val="0"/>
              </a:spcBef>
              <a:spcAft>
                <a:spcPts val="0"/>
              </a:spcAft>
              <a:buFont typeface="Arial" panose="020B0604020202020204" pitchFamily="34" charset="0"/>
              <a:buNone/>
            </a:pPr>
            <a:endParaRPr lang="en-US" sz="1200" dirty="0"/>
          </a:p>
          <a:p>
            <a:pPr marL="171450" marR="0" lvl="0" indent="-171450" algn="l" rtl="0">
              <a:spcBef>
                <a:spcPts val="0"/>
              </a:spcBef>
              <a:spcAft>
                <a:spcPts val="0"/>
              </a:spcAft>
              <a:buFont typeface="Arial" panose="020B0604020202020204" pitchFamily="34" charset="0"/>
              <a:buChar char="•"/>
            </a:pPr>
            <a:r>
              <a:rPr lang="en-US" sz="1200" dirty="0"/>
              <a:t> Robust metadata enhances retrieval precision, provides clear references, and supports features like displaying video titles or links with answers.</a:t>
            </a:r>
            <a:endParaRPr sz="1200" dirty="0">
              <a:solidFill>
                <a:schemeClr val="dk1"/>
              </a:solidFill>
              <a:latin typeface="Arial"/>
              <a:ea typeface="Arial"/>
              <a:cs typeface="Arial"/>
              <a:sym typeface="Arial"/>
            </a:endParaRPr>
          </a:p>
        </p:txBody>
      </p:sp>
      <p:sp>
        <p:nvSpPr>
          <p:cNvPr id="75" name="Google Shape;75;p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4</a:t>
            </a:fld>
            <a:endParaRPr sz="18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5: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 name="Google Shape;87;p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pPr>
            <a:r>
              <a:rPr lang="en-US" sz="1200" dirty="0"/>
              <a:t>Text chunking breaks long transcripts into smaller, manageable sections—typically 500–1000 characters per chunk but I choose 500 characters per chunk—with 100-character overlaps to preserve key information. </a:t>
            </a:r>
          </a:p>
          <a:p>
            <a:pPr marL="171450" marR="0" lvl="0" indent="-171450" algn="l" rtl="0">
              <a:spcBef>
                <a:spcPts val="0"/>
              </a:spcBef>
              <a:spcAft>
                <a:spcPts val="0"/>
              </a:spcAft>
            </a:pPr>
            <a:endParaRPr lang="en-US" sz="1200" dirty="0"/>
          </a:p>
          <a:p>
            <a:pPr marL="171450" marR="0" lvl="0" indent="-171450" algn="l" rtl="0">
              <a:spcBef>
                <a:spcPts val="0"/>
              </a:spcBef>
              <a:spcAft>
                <a:spcPts val="0"/>
              </a:spcAft>
            </a:pPr>
            <a:r>
              <a:rPr lang="en-US" sz="1200" dirty="0"/>
              <a:t>I used tools like </a:t>
            </a:r>
            <a:r>
              <a:rPr lang="en-US" sz="1200" dirty="0" err="1"/>
              <a:t>LangChain’s</a:t>
            </a:r>
            <a:r>
              <a:rPr lang="en-US" sz="1200" dirty="0"/>
              <a:t> </a:t>
            </a:r>
            <a:r>
              <a:rPr lang="en-US" sz="1200" dirty="0" err="1"/>
              <a:t>RecursiveCharacterTextSplitter</a:t>
            </a:r>
            <a:r>
              <a:rPr lang="en-US" sz="1200" dirty="0"/>
              <a:t> to automate this, linking each chunk to its video metadata, such as title and timestamp. </a:t>
            </a:r>
          </a:p>
          <a:p>
            <a:pPr marL="171450" marR="0" lvl="0" indent="-171450" algn="l" rtl="0">
              <a:spcBef>
                <a:spcPts val="0"/>
              </a:spcBef>
              <a:spcAft>
                <a:spcPts val="0"/>
              </a:spcAft>
            </a:pPr>
            <a:endParaRPr lang="en-US" sz="1200" dirty="0"/>
          </a:p>
          <a:p>
            <a:pPr marL="171450" marR="0" lvl="0" indent="-171450" algn="l" rtl="0">
              <a:spcBef>
                <a:spcPts val="0"/>
              </a:spcBef>
              <a:spcAft>
                <a:spcPts val="0"/>
              </a:spcAft>
            </a:pPr>
            <a:r>
              <a:rPr lang="en-US" sz="1200" dirty="0"/>
              <a:t>This enables quick, accurate searches through chunks rather than entire transcripts, boosting the chatbot’s speed and context provision.</a:t>
            </a:r>
            <a:endParaRPr sz="1200" dirty="0">
              <a:solidFill>
                <a:schemeClr val="dk1"/>
              </a:solidFill>
              <a:latin typeface="Arial"/>
              <a:ea typeface="Arial"/>
              <a:cs typeface="Arial"/>
              <a:sym typeface="Arial"/>
            </a:endParaRPr>
          </a:p>
        </p:txBody>
      </p:sp>
      <p:sp>
        <p:nvSpPr>
          <p:cNvPr id="88" name="Google Shape;88;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5</a:t>
            </a:fld>
            <a:endParaRPr sz="18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6: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6" name="Google Shape;106;p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pPr>
            <a:r>
              <a:rPr lang="en-US" sz="1200" dirty="0"/>
              <a:t>Vectorization—where transcript chunks are converted into vector embeddings using models like “sentence-transformers” or OpenAI embeddings. </a:t>
            </a:r>
          </a:p>
          <a:p>
            <a:pPr marL="0" marR="0" lvl="0" indent="0" algn="l" rtl="0">
              <a:spcBef>
                <a:spcPts val="0"/>
              </a:spcBef>
              <a:spcAft>
                <a:spcPts val="0"/>
              </a:spcAft>
              <a:buNone/>
            </a:pPr>
            <a:endParaRPr lang="en-US" sz="1200" dirty="0"/>
          </a:p>
          <a:p>
            <a:pPr marL="171450" marR="0" lvl="0" indent="-171450" algn="l" rtl="0">
              <a:spcBef>
                <a:spcPts val="0"/>
              </a:spcBef>
              <a:spcAft>
                <a:spcPts val="0"/>
              </a:spcAft>
            </a:pPr>
            <a:r>
              <a:rPr lang="en-US" sz="1200" dirty="0"/>
              <a:t>These embeddings are stored in a vector database, either FAISS for local prototyping or Pinecone for scalable cloud deployment. </a:t>
            </a:r>
          </a:p>
          <a:p>
            <a:pPr marL="0" marR="0" lvl="0" indent="0" algn="l" rtl="0">
              <a:spcBef>
                <a:spcPts val="0"/>
              </a:spcBef>
              <a:spcAft>
                <a:spcPts val="0"/>
              </a:spcAft>
              <a:buNone/>
            </a:pPr>
            <a:endParaRPr lang="en-US" sz="1200" dirty="0"/>
          </a:p>
          <a:p>
            <a:pPr marL="171450" marR="0" lvl="0" indent="-171450" algn="l" rtl="0">
              <a:spcBef>
                <a:spcPts val="0"/>
              </a:spcBef>
              <a:spcAft>
                <a:spcPts val="0"/>
              </a:spcAft>
            </a:pPr>
            <a:r>
              <a:rPr lang="en-US" sz="1200" dirty="0"/>
              <a:t>During query time, the user’s question is embedded, and the vector database retrieves the most similar chunks as context for the LLM. </a:t>
            </a:r>
          </a:p>
          <a:p>
            <a:pPr marL="0" marR="0" lvl="0" indent="0" algn="l" rtl="0">
              <a:spcBef>
                <a:spcPts val="0"/>
              </a:spcBef>
              <a:spcAft>
                <a:spcPts val="0"/>
              </a:spcAft>
              <a:buNone/>
            </a:pPr>
            <a:endParaRPr lang="en-US" sz="1200" dirty="0"/>
          </a:p>
          <a:p>
            <a:pPr marL="171450" marR="0" lvl="0" indent="-171450" algn="l" rtl="0">
              <a:spcBef>
                <a:spcPts val="0"/>
              </a:spcBef>
              <a:spcAft>
                <a:spcPts val="0"/>
              </a:spcAft>
            </a:pPr>
            <a:r>
              <a:rPr lang="en-US" sz="1200" dirty="0"/>
              <a:t>This approach ensures scalability for millions of chunks, enhances accuracy with semantic search, and delivers fast retrieval—key for a responsive chatbot. </a:t>
            </a:r>
          </a:p>
          <a:p>
            <a:pPr marL="0" marR="0" lvl="0" indent="0" algn="l" rtl="0">
              <a:spcBef>
                <a:spcPts val="0"/>
              </a:spcBef>
              <a:spcAft>
                <a:spcPts val="0"/>
              </a:spcAft>
              <a:buNone/>
            </a:pPr>
            <a:endParaRPr lang="en-US" sz="1200" dirty="0"/>
          </a:p>
          <a:p>
            <a:pPr marL="171450" marR="0" lvl="0" indent="-171450" algn="l" rtl="0">
              <a:spcBef>
                <a:spcPts val="0"/>
              </a:spcBef>
              <a:spcAft>
                <a:spcPts val="0"/>
              </a:spcAft>
            </a:pPr>
            <a:r>
              <a:rPr lang="en-US" sz="1200" dirty="0"/>
              <a:t>The database is pre-populated during data prep and queried live during the RAG process.</a:t>
            </a:r>
          </a:p>
          <a:p>
            <a:pPr marL="171450" marR="0" lvl="0" indent="-171450" algn="l" rtl="0">
              <a:spcBef>
                <a:spcPts val="0"/>
              </a:spcBef>
              <a:spcAft>
                <a:spcPts val="0"/>
              </a:spcAft>
            </a:pPr>
            <a:endParaRPr lang="en-US" sz="1200" dirty="0">
              <a:solidFill>
                <a:schemeClr val="dk1"/>
              </a:solidFill>
              <a:latin typeface="Arial"/>
              <a:ea typeface="Arial"/>
              <a:cs typeface="Arial"/>
              <a:sym typeface="Arial"/>
            </a:endParaRPr>
          </a:p>
          <a:p>
            <a:pPr marL="171450" marR="0" lvl="0" indent="-171450" algn="l" rtl="0">
              <a:spcBef>
                <a:spcPts val="0"/>
              </a:spcBef>
              <a:spcAft>
                <a:spcPts val="0"/>
              </a:spcAft>
            </a:pPr>
            <a:r>
              <a:rPr lang="en-US" sz="1200" dirty="0"/>
              <a:t>We can input queries as text or voice, which are converted into embeddings—numerical vectors capturing the query’s meaning using models like sentence-transformers. </a:t>
            </a:r>
          </a:p>
          <a:p>
            <a:pPr marL="0" marR="0" lvl="0" indent="0" algn="l" rtl="0">
              <a:spcBef>
                <a:spcPts val="0"/>
              </a:spcBef>
              <a:spcAft>
                <a:spcPts val="0"/>
              </a:spcAft>
              <a:buNone/>
            </a:pPr>
            <a:endParaRPr lang="en-US" sz="1200" dirty="0"/>
          </a:p>
          <a:p>
            <a:pPr marL="171450" marR="0" lvl="0" indent="-171450" algn="l" rtl="0">
              <a:spcBef>
                <a:spcPts val="0"/>
              </a:spcBef>
              <a:spcAft>
                <a:spcPts val="0"/>
              </a:spcAft>
            </a:pPr>
            <a:r>
              <a:rPr lang="en-US" sz="1200" dirty="0"/>
              <a:t>These embeddings enable semantic search, finding relevant transcript chunks even if the wording differs, by comparing them to stored vectors in the FAISS database.</a:t>
            </a:r>
          </a:p>
          <a:p>
            <a:pPr marL="0" marR="0" lvl="0" indent="0" algn="l" rtl="0">
              <a:spcBef>
                <a:spcPts val="0"/>
              </a:spcBef>
              <a:spcAft>
                <a:spcPts val="0"/>
              </a:spcAft>
              <a:buNone/>
            </a:pPr>
            <a:r>
              <a:rPr lang="en-US" sz="1200" dirty="0"/>
              <a:t> </a:t>
            </a:r>
          </a:p>
          <a:p>
            <a:pPr marL="171450" marR="0" lvl="0" indent="-171450" algn="l" rtl="0">
              <a:spcBef>
                <a:spcPts val="0"/>
              </a:spcBef>
              <a:spcAft>
                <a:spcPts val="0"/>
              </a:spcAft>
            </a:pPr>
            <a:r>
              <a:rPr lang="en-US" sz="1200" dirty="0"/>
              <a:t>The system retrieves the top N most similar chunks, providing context for the Mistral-7B LLM to generate accurate answers. </a:t>
            </a:r>
          </a:p>
          <a:p>
            <a:pPr marL="0" marR="0" lvl="0" indent="0" algn="l" rtl="0">
              <a:spcBef>
                <a:spcPts val="0"/>
              </a:spcBef>
              <a:spcAft>
                <a:spcPts val="0"/>
              </a:spcAft>
              <a:buNone/>
            </a:pPr>
            <a:endParaRPr lang="en-US" sz="1200" dirty="0"/>
          </a:p>
          <a:p>
            <a:pPr marL="171450" marR="0" lvl="0" indent="-171450" algn="l" rtl="0">
              <a:spcBef>
                <a:spcPts val="0"/>
              </a:spcBef>
              <a:spcAft>
                <a:spcPts val="0"/>
              </a:spcAft>
            </a:pPr>
            <a:r>
              <a:rPr lang="en-US" sz="1200" dirty="0"/>
              <a:t>This semantic approach boosts accuracy, focusing on meaning rather than just keywords. Our chatbot supports multimodal inputs—text and voice—enhancing usability for all users. </a:t>
            </a:r>
          </a:p>
          <a:p>
            <a:pPr marL="0" marR="0" lvl="0" indent="0" algn="l" rtl="0">
              <a:spcBef>
                <a:spcPts val="0"/>
              </a:spcBef>
              <a:spcAft>
                <a:spcPts val="0"/>
              </a:spcAft>
              <a:buNone/>
            </a:pPr>
            <a:endParaRPr lang="en-US" sz="1200" dirty="0"/>
          </a:p>
          <a:p>
            <a:pPr marL="171450" marR="0" lvl="0" indent="-171450" algn="l" rtl="0">
              <a:spcBef>
                <a:spcPts val="0"/>
              </a:spcBef>
              <a:spcAft>
                <a:spcPts val="0"/>
              </a:spcAft>
            </a:pPr>
            <a:r>
              <a:rPr lang="en-US" sz="1200" dirty="0"/>
              <a:t>Embeddings are created automatically for both stored transcript chunks and runtime queries, streamlining the process. </a:t>
            </a:r>
          </a:p>
          <a:p>
            <a:pPr marL="0" marR="0" lvl="0" indent="0" algn="l" rtl="0">
              <a:spcBef>
                <a:spcPts val="0"/>
              </a:spcBef>
              <a:spcAft>
                <a:spcPts val="0"/>
              </a:spcAft>
              <a:buNone/>
            </a:pPr>
            <a:endParaRPr lang="en-US" sz="1200" dirty="0"/>
          </a:p>
          <a:p>
            <a:pPr marL="171450" marR="0" lvl="0" indent="-171450" algn="l" rtl="0">
              <a:spcBef>
                <a:spcPts val="0"/>
              </a:spcBef>
              <a:spcAft>
                <a:spcPts val="0"/>
              </a:spcAft>
            </a:pPr>
            <a:r>
              <a:rPr lang="en-US" sz="1200" dirty="0"/>
              <a:t>The FAISS vector database ensures fast, efficient similarity searches, while integration with Mistral-7B delivers high-quality, grounded responses. </a:t>
            </a:r>
          </a:p>
          <a:p>
            <a:pPr marL="0" marR="0" lvl="0" indent="0" algn="l" rtl="0">
              <a:spcBef>
                <a:spcPts val="0"/>
              </a:spcBef>
              <a:spcAft>
                <a:spcPts val="0"/>
              </a:spcAft>
              <a:buNone/>
            </a:pPr>
            <a:endParaRPr lang="en-US" sz="1200" dirty="0"/>
          </a:p>
          <a:p>
            <a:pPr marL="171450" marR="0" lvl="0" indent="-171450" algn="l" rtl="0">
              <a:spcBef>
                <a:spcPts val="0"/>
              </a:spcBef>
              <a:spcAft>
                <a:spcPts val="0"/>
              </a:spcAft>
            </a:pPr>
            <a:r>
              <a:rPr lang="en-US" sz="1200" dirty="0"/>
              <a:t>This powerful retrieval mechanism makes our chatbot responsive and precise</a:t>
            </a:r>
            <a:endParaRPr sz="1200" dirty="0">
              <a:solidFill>
                <a:schemeClr val="dk1"/>
              </a:solidFill>
              <a:latin typeface="Arial"/>
              <a:ea typeface="Arial"/>
              <a:cs typeface="Arial"/>
              <a:sym typeface="Arial"/>
            </a:endParaRPr>
          </a:p>
        </p:txBody>
      </p:sp>
      <p:sp>
        <p:nvSpPr>
          <p:cNvPr id="107" name="Google Shape;107;p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6</a:t>
            </a:fld>
            <a:endParaRPr sz="18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2" name="Google Shape;122;p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pPr>
            <a:r>
              <a:rPr lang="en-US" sz="1200" dirty="0"/>
              <a:t>My initial plan considered Llama-3-8B for its strong question-answering performance, setting a solid foundation. However, I am unable to continue with this model due to system stats issue.</a:t>
            </a:r>
          </a:p>
          <a:p>
            <a:pPr marL="0" marR="0" lvl="0" indent="0" algn="l" rtl="0">
              <a:spcBef>
                <a:spcPts val="0"/>
              </a:spcBef>
              <a:spcAft>
                <a:spcPts val="0"/>
              </a:spcAft>
              <a:buNone/>
            </a:pPr>
            <a:endParaRPr lang="en-US" sz="1200" dirty="0"/>
          </a:p>
          <a:p>
            <a:pPr marL="171450" marR="0" lvl="0" indent="-171450" algn="l" rtl="0">
              <a:spcBef>
                <a:spcPts val="0"/>
              </a:spcBef>
              <a:spcAft>
                <a:spcPts val="0"/>
              </a:spcAft>
            </a:pPr>
            <a:r>
              <a:rPr lang="en-US" sz="1200" dirty="0"/>
              <a:t>So, I tried exploring intermediate models: Distilgpt2, Flan-T5-base, and Flan-T5-large, evaluating their capabilities. </a:t>
            </a:r>
          </a:p>
          <a:p>
            <a:pPr marL="0" marR="0" lvl="0" indent="0" algn="l" rtl="0">
              <a:spcBef>
                <a:spcPts val="0"/>
              </a:spcBef>
              <a:spcAft>
                <a:spcPts val="0"/>
              </a:spcAft>
              <a:buNone/>
            </a:pPr>
            <a:endParaRPr lang="en-US" sz="1200" dirty="0"/>
          </a:p>
          <a:p>
            <a:pPr marL="171450" marR="0" lvl="0" indent="-171450" algn="l" rtl="0">
              <a:spcBef>
                <a:spcPts val="0"/>
              </a:spcBef>
              <a:spcAft>
                <a:spcPts val="0"/>
              </a:spcAft>
            </a:pPr>
            <a:r>
              <a:rPr lang="en-US" sz="1200" dirty="0"/>
              <a:t>At the end, I continued with Mistral-7B and Whisper for the final selection, chosen for their efficiency, lightweight nature, and excellent RAG results, making deployment easier. </a:t>
            </a:r>
          </a:p>
          <a:p>
            <a:pPr marL="171450" marR="0" lvl="0" indent="-171450" algn="l" rtl="0">
              <a:spcBef>
                <a:spcPts val="0"/>
              </a:spcBef>
              <a:spcAft>
                <a:spcPts val="0"/>
              </a:spcAft>
            </a:pPr>
            <a:endParaRPr lang="en-US" sz="1200"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200" dirty="0"/>
              <a:t>Retrieval Agents (Retrieval-Augmented Agents) used in Whisper which gave more prompt answers as agents as “decision-makers” that can choose and orchestrate tools for flexible, dynamic responses.</a:t>
            </a:r>
          </a:p>
          <a:p>
            <a:pPr marL="0" marR="0" lvl="0" indent="0" algn="l" rtl="0">
              <a:spcBef>
                <a:spcPts val="0"/>
              </a:spcBef>
              <a:spcAft>
                <a:spcPts val="0"/>
              </a:spcAft>
              <a:buNone/>
            </a:pPr>
            <a:endParaRPr lang="en-US" sz="1200" dirty="0"/>
          </a:p>
          <a:p>
            <a:pPr marL="171450" marR="0" lvl="0" indent="-171450" algn="l" rtl="0">
              <a:spcBef>
                <a:spcPts val="0"/>
              </a:spcBef>
              <a:spcAft>
                <a:spcPts val="0"/>
              </a:spcAft>
            </a:pPr>
            <a:r>
              <a:rPr lang="en-US" sz="1200" dirty="0"/>
              <a:t>This process begins with Context Gathering—relevant transcript chunks are retrieved from the FAISS database after a query is embedded and searched. </a:t>
            </a:r>
          </a:p>
          <a:p>
            <a:pPr marL="171450" marR="0" lvl="0" indent="-171450" algn="l" rtl="0">
              <a:spcBef>
                <a:spcPts val="0"/>
              </a:spcBef>
              <a:spcAft>
                <a:spcPts val="0"/>
              </a:spcAft>
            </a:pPr>
            <a:endParaRPr lang="en-US" sz="1200" dirty="0"/>
          </a:p>
          <a:p>
            <a:pPr marL="171450" marR="0" lvl="0" indent="-171450" algn="l" rtl="0">
              <a:spcBef>
                <a:spcPts val="0"/>
              </a:spcBef>
              <a:spcAft>
                <a:spcPts val="0"/>
              </a:spcAft>
            </a:pPr>
            <a:r>
              <a:rPr lang="en-US" sz="1200" dirty="0"/>
              <a:t>And then Prompt Construction combines the user’s question, retrieved chunks, and instructions to ensure answers are based on transcript data. In LLM Generation, Mistral-7B and Whisper process this prompt to deliver natural, accurate answers grounded in YouTube content. </a:t>
            </a:r>
          </a:p>
          <a:p>
            <a:pPr marL="171450" marR="0" lvl="0" indent="-171450" algn="l" rtl="0">
              <a:spcBef>
                <a:spcPts val="0"/>
              </a:spcBef>
              <a:spcAft>
                <a:spcPts val="0"/>
              </a:spcAft>
            </a:pPr>
            <a:endParaRPr lang="en-US" sz="1200" dirty="0"/>
          </a:p>
          <a:p>
            <a:pPr marL="171450" marR="0" lvl="0" indent="-171450" algn="l" rtl="0">
              <a:spcBef>
                <a:spcPts val="0"/>
              </a:spcBef>
              <a:spcAft>
                <a:spcPts val="0"/>
              </a:spcAft>
            </a:pPr>
            <a:r>
              <a:rPr lang="en-US" sz="1200" dirty="0"/>
              <a:t>Responses are presented via the Gradio interface, often with source video details like titles or links for transparency. </a:t>
            </a:r>
          </a:p>
          <a:p>
            <a:pPr marL="171450" marR="0" lvl="0" indent="-171450" algn="l" rtl="0">
              <a:spcBef>
                <a:spcPts val="0"/>
              </a:spcBef>
              <a:spcAft>
                <a:spcPts val="0"/>
              </a:spcAft>
            </a:pPr>
            <a:endParaRPr lang="en-US" sz="1200" dirty="0"/>
          </a:p>
          <a:p>
            <a:pPr marL="171450" marR="0" lvl="0" indent="-171450" algn="l" rtl="0">
              <a:spcBef>
                <a:spcPts val="0"/>
              </a:spcBef>
              <a:spcAft>
                <a:spcPts val="0"/>
              </a:spcAft>
            </a:pPr>
            <a:r>
              <a:rPr lang="en-US" sz="1200" dirty="0"/>
              <a:t>This approach ensures grounded, precise answers, enhancing accuracy and explainability, with a technical setup using LangChain for context retrieval, prompt building, and generation.</a:t>
            </a:r>
            <a:endParaRPr sz="1200" dirty="0">
              <a:solidFill>
                <a:schemeClr val="dk1"/>
              </a:solidFill>
              <a:latin typeface="Arial"/>
              <a:ea typeface="Arial"/>
              <a:cs typeface="Arial"/>
              <a:sym typeface="Arial"/>
            </a:endParaRPr>
          </a:p>
        </p:txBody>
      </p:sp>
      <p:sp>
        <p:nvSpPr>
          <p:cNvPr id="123" name="Google Shape;123;p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7</a:t>
            </a:fld>
            <a:endParaRPr sz="18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9" name="Google Shape;139;p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pPr>
            <a:r>
              <a:rPr lang="en-US" sz="1200" dirty="0"/>
              <a:t>RAG enables our chatbot to answer YouTube video questions using transcripts and metadata, starting with User Query Input via the Gradio interface, where audio is transcribed to text with OpenAI Whisper. </a:t>
            </a:r>
          </a:p>
          <a:p>
            <a:pPr marL="171450" marR="0" lvl="0" indent="-171450" algn="l" rtl="0">
              <a:spcBef>
                <a:spcPts val="0"/>
              </a:spcBef>
              <a:spcAft>
                <a:spcPts val="0"/>
              </a:spcAft>
            </a:pPr>
            <a:endParaRPr lang="en-US" sz="1200" dirty="0"/>
          </a:p>
          <a:p>
            <a:pPr marL="171450" marR="0" lvl="0" indent="-171450" algn="l" rtl="0">
              <a:spcBef>
                <a:spcPts val="0"/>
              </a:spcBef>
              <a:spcAft>
                <a:spcPts val="0"/>
              </a:spcAft>
            </a:pPr>
            <a:r>
              <a:rPr lang="en-US" sz="1200" dirty="0"/>
              <a:t>Next, Query Embedding converts the text into a numerical vector using a pre-trained model, capturing its meaning for semantic search. </a:t>
            </a:r>
          </a:p>
          <a:p>
            <a:pPr marL="171450" marR="0" lvl="0" indent="-171450" algn="l" rtl="0">
              <a:spcBef>
                <a:spcPts val="0"/>
              </a:spcBef>
              <a:spcAft>
                <a:spcPts val="0"/>
              </a:spcAft>
            </a:pPr>
            <a:endParaRPr lang="en-US" sz="1200" dirty="0"/>
          </a:p>
          <a:p>
            <a:pPr marL="171450" marR="0" lvl="0" indent="-171450" algn="l" rtl="0">
              <a:spcBef>
                <a:spcPts val="0"/>
              </a:spcBef>
              <a:spcAft>
                <a:spcPts val="0"/>
              </a:spcAft>
            </a:pPr>
            <a:r>
              <a:rPr lang="en-US" sz="1200" dirty="0"/>
              <a:t>In Retrieval from Vector Database, this embedding searches the FAISS database, retrieving the most relevant transcript chunks based on similarity. </a:t>
            </a:r>
          </a:p>
          <a:p>
            <a:pPr marL="171450" marR="0" lvl="0" indent="-171450" algn="l" rtl="0">
              <a:spcBef>
                <a:spcPts val="0"/>
              </a:spcBef>
              <a:spcAft>
                <a:spcPts val="0"/>
              </a:spcAft>
            </a:pPr>
            <a:endParaRPr lang="en-US" sz="1200" dirty="0"/>
          </a:p>
          <a:p>
            <a:pPr marL="171450" marR="0" lvl="0" indent="-171450" algn="l" rtl="0">
              <a:spcBef>
                <a:spcPts val="0"/>
              </a:spcBef>
              <a:spcAft>
                <a:spcPts val="0"/>
              </a:spcAft>
            </a:pPr>
            <a:r>
              <a:rPr lang="en-US" sz="1200" dirty="0"/>
              <a:t>Prompt Construction then combines these chunks with the original question to guide the LLM. LLM Generation uses Mistral-7B to process the prompt and generate an answer grounded in the context.</a:t>
            </a:r>
          </a:p>
          <a:p>
            <a:pPr marL="171450" marR="0" lvl="0" indent="-171450" algn="l" rtl="0">
              <a:spcBef>
                <a:spcPts val="0"/>
              </a:spcBef>
              <a:spcAft>
                <a:spcPts val="0"/>
              </a:spcAft>
            </a:pPr>
            <a:endParaRPr lang="en-US" sz="1200" dirty="0"/>
          </a:p>
          <a:p>
            <a:pPr marL="171450" marR="0" lvl="0" indent="-171450" algn="l" rtl="0">
              <a:spcBef>
                <a:spcPts val="0"/>
              </a:spcBef>
              <a:spcAft>
                <a:spcPts val="0"/>
              </a:spcAft>
            </a:pPr>
            <a:r>
              <a:rPr lang="en-US" sz="1200" dirty="0"/>
              <a:t>Finally, Answer Delivery displays the response in Gradio, optionally with metadata like video titles or timestamps for transparency. </a:t>
            </a:r>
          </a:p>
          <a:p>
            <a:pPr marL="171450" marR="0" lvl="0" indent="-171450" algn="l" rtl="0">
              <a:spcBef>
                <a:spcPts val="0"/>
              </a:spcBef>
              <a:spcAft>
                <a:spcPts val="0"/>
              </a:spcAft>
            </a:pPr>
            <a:endParaRPr lang="en-US" sz="1200" dirty="0"/>
          </a:p>
          <a:p>
            <a:pPr marL="171450" marR="0" lvl="0" indent="-171450" algn="l" rtl="0">
              <a:spcBef>
                <a:spcPts val="0"/>
              </a:spcBef>
              <a:spcAft>
                <a:spcPts val="0"/>
              </a:spcAft>
            </a:pPr>
            <a:r>
              <a:rPr lang="en-US" sz="1200" dirty="0"/>
              <a:t>This pipeline ensures relevance and accuracy by rooting answers in actual video content, with transparency via traceable transcript segments.</a:t>
            </a:r>
          </a:p>
          <a:p>
            <a:pPr marL="0" marR="0" lvl="0" indent="0" algn="l" rtl="0">
              <a:spcBef>
                <a:spcPts val="0"/>
              </a:spcBef>
              <a:spcAft>
                <a:spcPts val="0"/>
              </a:spcAft>
              <a:buNone/>
            </a:pPr>
            <a:r>
              <a:rPr lang="en-US" sz="1200" dirty="0"/>
              <a:t> </a:t>
            </a:r>
          </a:p>
          <a:p>
            <a:pPr marL="171450" marR="0" lvl="0" indent="-171450" algn="l" rtl="0">
              <a:spcBef>
                <a:spcPts val="0"/>
              </a:spcBef>
              <a:spcAft>
                <a:spcPts val="0"/>
              </a:spcAft>
            </a:pPr>
            <a:r>
              <a:rPr lang="en-US" sz="1200" dirty="0"/>
              <a:t>Project highlights include chunked transcripts for better retrieval, FAISS for efficient local search, LangChain for streamlined processes, Mistral-7B for strong performance, and modular </a:t>
            </a:r>
            <a:r>
              <a:rPr lang="en-US" sz="1200" dirty="0" err="1"/>
              <a:t>Jupyter</a:t>
            </a:r>
            <a:r>
              <a:rPr lang="en-US" sz="1200" dirty="0"/>
              <a:t> notebooks for scalability.</a:t>
            </a:r>
          </a:p>
          <a:p>
            <a:pPr marL="171450" marR="0" lvl="0" indent="-171450" algn="l" rtl="0">
              <a:spcBef>
                <a:spcPts val="0"/>
              </a:spcBef>
              <a:spcAft>
                <a:spcPts val="0"/>
              </a:spcAft>
            </a:pPr>
            <a:endParaRPr lang="en-US" sz="1200" dirty="0">
              <a:solidFill>
                <a:schemeClr val="dk1"/>
              </a:solidFill>
              <a:latin typeface="Arial"/>
              <a:ea typeface="Arial"/>
              <a:cs typeface="Arial"/>
              <a:sym typeface="Arial"/>
            </a:endParaRPr>
          </a:p>
          <a:p>
            <a:pPr marL="171450" marR="0" lvl="0" indent="-171450" algn="l" rtl="0">
              <a:spcBef>
                <a:spcPts val="0"/>
              </a:spcBef>
              <a:spcAft>
                <a:spcPts val="0"/>
              </a:spcAft>
            </a:pPr>
            <a:endParaRPr sz="1200" dirty="0">
              <a:solidFill>
                <a:schemeClr val="dk1"/>
              </a:solidFill>
              <a:latin typeface="Arial"/>
              <a:ea typeface="Arial"/>
              <a:cs typeface="Arial"/>
              <a:sym typeface="Arial"/>
            </a:endParaRPr>
          </a:p>
        </p:txBody>
      </p:sp>
      <p:sp>
        <p:nvSpPr>
          <p:cNvPr id="140" name="Google Shape;140;p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8</a:t>
            </a:fld>
            <a:endParaRPr sz="1800">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6DFB7A8A-ED5D-F084-A6A2-906E7E754ED8}"/>
            </a:ext>
          </a:extLst>
        </p:cNvPr>
        <p:cNvGrpSpPr/>
        <p:nvPr/>
      </p:nvGrpSpPr>
      <p:grpSpPr>
        <a:xfrm>
          <a:off x="0" y="0"/>
          <a:ext cx="0" cy="0"/>
          <a:chOff x="0" y="0"/>
          <a:chExt cx="0" cy="0"/>
        </a:xfrm>
      </p:grpSpPr>
      <p:sp>
        <p:nvSpPr>
          <p:cNvPr id="138" name="Google Shape;138;p8:notes">
            <a:extLst>
              <a:ext uri="{FF2B5EF4-FFF2-40B4-BE49-F238E27FC236}">
                <a16:creationId xmlns:a16="http://schemas.microsoft.com/office/drawing/2014/main" id="{3D321EB5-C834-8755-C0AA-45AD30371B9A}"/>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9" name="Google Shape;139;p8:notes">
            <a:extLst>
              <a:ext uri="{FF2B5EF4-FFF2-40B4-BE49-F238E27FC236}">
                <a16:creationId xmlns:a16="http://schemas.microsoft.com/office/drawing/2014/main" id="{0706FCFD-0F0E-1D4C-3151-0A61E87F087E}"/>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000000"/>
                </a:solidFill>
                <a:effectLst/>
                <a:latin typeface="Arial"/>
                <a:ea typeface="Arial"/>
                <a:cs typeface="Arial"/>
                <a:sym typeface="Arial"/>
              </a:rPr>
              <a:t>In this evaluation, although Flan-T5 models achieved higher F1 scores, manual inspection revealed that Mistral-7B’s answers were often more robust and contextually nuanced. </a:t>
            </a: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US" sz="1100" b="0" i="0" u="none" strike="noStrike" cap="none" dirty="0">
              <a:solidFill>
                <a:srgbClr val="000000"/>
              </a:solidFill>
              <a:effectLst/>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000000"/>
                </a:solidFill>
                <a:effectLst/>
                <a:latin typeface="Arial"/>
                <a:ea typeface="Arial"/>
                <a:cs typeface="Arial"/>
                <a:sym typeface="Arial"/>
              </a:rPr>
              <a:t>This highlights the importance of not relying solely on automated scoring metrics for open-ended question answering tasks.</a:t>
            </a:r>
          </a:p>
          <a:p>
            <a:pPr marL="0" marR="0" lvl="0" indent="0" algn="l" rtl="0">
              <a:spcBef>
                <a:spcPts val="0"/>
              </a:spcBef>
              <a:spcAft>
                <a:spcPts val="0"/>
              </a:spcAft>
              <a:buNone/>
            </a:pPr>
            <a:endParaRPr sz="1200" dirty="0">
              <a:solidFill>
                <a:schemeClr val="dk1"/>
              </a:solidFill>
              <a:latin typeface="Arial"/>
              <a:ea typeface="Arial"/>
              <a:cs typeface="Arial"/>
              <a:sym typeface="Arial"/>
            </a:endParaRPr>
          </a:p>
        </p:txBody>
      </p:sp>
      <p:sp>
        <p:nvSpPr>
          <p:cNvPr id="140" name="Google Shape;140;p8:notes">
            <a:extLst>
              <a:ext uri="{FF2B5EF4-FFF2-40B4-BE49-F238E27FC236}">
                <a16:creationId xmlns:a16="http://schemas.microsoft.com/office/drawing/2014/main" id="{3B4AF999-FB7C-3B70-3351-67C70954609E}"/>
              </a:ext>
            </a:extLst>
          </p:cNvPr>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9</a:t>
            </a:fld>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24226446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6"/>
        <p:cNvGrpSpPr/>
        <p:nvPr/>
      </p:nvGrpSpPr>
      <p:grpSpPr>
        <a:xfrm>
          <a:off x="0" y="0"/>
          <a:ext cx="0" cy="0"/>
          <a:chOff x="0" y="0"/>
          <a:chExt cx="0" cy="0"/>
        </a:xfrm>
      </p:grpSpPr>
      <p:pic>
        <p:nvPicPr>
          <p:cNvPr id="7" name="Google Shape;7;p11"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8" name="Google Shape;8;p11"/>
          <p:cNvSpPr/>
          <p:nvPr/>
        </p:nvSpPr>
        <p:spPr>
          <a:xfrm>
            <a:off x="0" y="0"/>
            <a:ext cx="14630400" cy="8229600"/>
          </a:xfrm>
          <a:prstGeom prst="rect">
            <a:avLst/>
          </a:prstGeom>
          <a:solidFill>
            <a:srgbClr val="00002E">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3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9"/>
        <p:cNvGrpSpPr/>
        <p:nvPr/>
      </p:nvGrpSpPr>
      <p:grpSpPr>
        <a:xfrm>
          <a:off x="0" y="0"/>
          <a:ext cx="0" cy="0"/>
          <a:chOff x="0" y="0"/>
          <a:chExt cx="0" cy="0"/>
        </a:xfrm>
      </p:grpSpPr>
      <p:pic>
        <p:nvPicPr>
          <p:cNvPr id="10" name="Google Shape;10;p12"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1" name="Google Shape;11;p12"/>
          <p:cNvSpPr/>
          <p:nvPr/>
        </p:nvSpPr>
        <p:spPr>
          <a:xfrm>
            <a:off x="0" y="0"/>
            <a:ext cx="14630400" cy="8229600"/>
          </a:xfrm>
          <a:prstGeom prst="rect">
            <a:avLst/>
          </a:prstGeom>
          <a:solidFill>
            <a:srgbClr val="00002E">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12"/>
        <p:cNvGrpSpPr/>
        <p:nvPr/>
      </p:nvGrpSpPr>
      <p:grpSpPr>
        <a:xfrm>
          <a:off x="0" y="0"/>
          <a:ext cx="0" cy="0"/>
          <a:chOff x="0" y="0"/>
          <a:chExt cx="0" cy="0"/>
        </a:xfrm>
      </p:grpSpPr>
      <p:pic>
        <p:nvPicPr>
          <p:cNvPr id="13" name="Google Shape;13;p13"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4" name="Google Shape;14;p13"/>
          <p:cNvSpPr/>
          <p:nvPr/>
        </p:nvSpPr>
        <p:spPr>
          <a:xfrm>
            <a:off x="0" y="0"/>
            <a:ext cx="14630400" cy="8229600"/>
          </a:xfrm>
          <a:prstGeom prst="rect">
            <a:avLst/>
          </a:prstGeom>
          <a:solidFill>
            <a:srgbClr val="00002E">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15"/>
        <p:cNvGrpSpPr/>
        <p:nvPr/>
      </p:nvGrpSpPr>
      <p:grpSpPr>
        <a:xfrm>
          <a:off x="0" y="0"/>
          <a:ext cx="0" cy="0"/>
          <a:chOff x="0" y="0"/>
          <a:chExt cx="0" cy="0"/>
        </a:xfrm>
      </p:grpSpPr>
      <p:pic>
        <p:nvPicPr>
          <p:cNvPr id="16" name="Google Shape;16;p14"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7" name="Google Shape;17;p14"/>
          <p:cNvSpPr/>
          <p:nvPr/>
        </p:nvSpPr>
        <p:spPr>
          <a:xfrm>
            <a:off x="0" y="0"/>
            <a:ext cx="14630400" cy="8229600"/>
          </a:xfrm>
          <a:prstGeom prst="rect">
            <a:avLst/>
          </a:prstGeom>
          <a:solidFill>
            <a:srgbClr val="00002E">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18"/>
        <p:cNvGrpSpPr/>
        <p:nvPr/>
      </p:nvGrpSpPr>
      <p:grpSpPr>
        <a:xfrm>
          <a:off x="0" y="0"/>
          <a:ext cx="0" cy="0"/>
          <a:chOff x="0" y="0"/>
          <a:chExt cx="0" cy="0"/>
        </a:xfrm>
      </p:grpSpPr>
      <p:pic>
        <p:nvPicPr>
          <p:cNvPr id="19" name="Google Shape;19;p15"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0" name="Google Shape;20;p15"/>
          <p:cNvSpPr/>
          <p:nvPr/>
        </p:nvSpPr>
        <p:spPr>
          <a:xfrm>
            <a:off x="0" y="0"/>
            <a:ext cx="14630400" cy="8229600"/>
          </a:xfrm>
          <a:prstGeom prst="rect">
            <a:avLst/>
          </a:prstGeom>
          <a:solidFill>
            <a:srgbClr val="00002E">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21"/>
        <p:cNvGrpSpPr/>
        <p:nvPr/>
      </p:nvGrpSpPr>
      <p:grpSpPr>
        <a:xfrm>
          <a:off x="0" y="0"/>
          <a:ext cx="0" cy="0"/>
          <a:chOff x="0" y="0"/>
          <a:chExt cx="0" cy="0"/>
        </a:xfrm>
      </p:grpSpPr>
      <p:pic>
        <p:nvPicPr>
          <p:cNvPr id="22" name="Google Shape;22;p16"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3" name="Google Shape;23;p16"/>
          <p:cNvSpPr/>
          <p:nvPr/>
        </p:nvSpPr>
        <p:spPr>
          <a:xfrm>
            <a:off x="0" y="0"/>
            <a:ext cx="14630400" cy="8229600"/>
          </a:xfrm>
          <a:prstGeom prst="rect">
            <a:avLst/>
          </a:prstGeom>
          <a:solidFill>
            <a:srgbClr val="00002E">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7 master">
  <p:cSld name="Slide 7 master">
    <p:spTree>
      <p:nvGrpSpPr>
        <p:cNvPr id="1" name="Shape 24"/>
        <p:cNvGrpSpPr/>
        <p:nvPr/>
      </p:nvGrpSpPr>
      <p:grpSpPr>
        <a:xfrm>
          <a:off x="0" y="0"/>
          <a:ext cx="0" cy="0"/>
          <a:chOff x="0" y="0"/>
          <a:chExt cx="0" cy="0"/>
        </a:xfrm>
      </p:grpSpPr>
      <p:pic>
        <p:nvPicPr>
          <p:cNvPr id="25" name="Google Shape;25;p17"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6" name="Google Shape;26;p17"/>
          <p:cNvSpPr/>
          <p:nvPr/>
        </p:nvSpPr>
        <p:spPr>
          <a:xfrm>
            <a:off x="0" y="0"/>
            <a:ext cx="14630400" cy="8229600"/>
          </a:xfrm>
          <a:prstGeom prst="rect">
            <a:avLst/>
          </a:prstGeom>
          <a:solidFill>
            <a:srgbClr val="00002E">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8 master">
  <p:cSld name="Slide 8 master">
    <p:spTree>
      <p:nvGrpSpPr>
        <p:cNvPr id="1" name="Shape 27"/>
        <p:cNvGrpSpPr/>
        <p:nvPr/>
      </p:nvGrpSpPr>
      <p:grpSpPr>
        <a:xfrm>
          <a:off x="0" y="0"/>
          <a:ext cx="0" cy="0"/>
          <a:chOff x="0" y="0"/>
          <a:chExt cx="0" cy="0"/>
        </a:xfrm>
      </p:grpSpPr>
      <p:pic>
        <p:nvPicPr>
          <p:cNvPr id="28" name="Google Shape;28;p18"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9" name="Google Shape;29;p18"/>
          <p:cNvSpPr/>
          <p:nvPr/>
        </p:nvSpPr>
        <p:spPr>
          <a:xfrm>
            <a:off x="0" y="0"/>
            <a:ext cx="14630400" cy="8229600"/>
          </a:xfrm>
          <a:prstGeom prst="rect">
            <a:avLst/>
          </a:prstGeom>
          <a:solidFill>
            <a:srgbClr val="00002E">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9 master">
  <p:cSld name="Slide 9 master">
    <p:spTree>
      <p:nvGrpSpPr>
        <p:cNvPr id="1" name="Shape 30"/>
        <p:cNvGrpSpPr/>
        <p:nvPr/>
      </p:nvGrpSpPr>
      <p:grpSpPr>
        <a:xfrm>
          <a:off x="0" y="0"/>
          <a:ext cx="0" cy="0"/>
          <a:chOff x="0" y="0"/>
          <a:chExt cx="0" cy="0"/>
        </a:xfrm>
      </p:grpSpPr>
      <p:pic>
        <p:nvPicPr>
          <p:cNvPr id="31" name="Google Shape;31;p19"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2" name="Google Shape;32;p19"/>
          <p:cNvSpPr/>
          <p:nvPr/>
        </p:nvSpPr>
        <p:spPr>
          <a:xfrm>
            <a:off x="0" y="0"/>
            <a:ext cx="14630400" cy="8229600"/>
          </a:xfrm>
          <a:prstGeom prst="rect">
            <a:avLst/>
          </a:prstGeom>
          <a:solidFill>
            <a:srgbClr val="00002E">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hyperlink" Target="http://127.0.0.1:7872/"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1"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40" name="Google Shape;40;p1"/>
          <p:cNvSpPr/>
          <p:nvPr/>
        </p:nvSpPr>
        <p:spPr>
          <a:xfrm>
            <a:off x="6324124" y="2639973"/>
            <a:ext cx="7468553" cy="211205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Times New Roman"/>
              <a:buNone/>
            </a:pPr>
            <a:r>
              <a:rPr lang="en-US" sz="4400" b="0" i="0" u="none" strike="noStrike" cap="none" dirty="0">
                <a:solidFill>
                  <a:srgbClr val="FFFFFF"/>
                </a:solidFill>
                <a:latin typeface="Times New Roman"/>
                <a:ea typeface="Times New Roman"/>
                <a:cs typeface="Times New Roman"/>
                <a:sym typeface="Times New Roman"/>
              </a:rPr>
              <a:t>Multimodal AI Chatbot for YouTube Video QA</a:t>
            </a:r>
            <a:endParaRPr sz="4400" b="0" i="0" u="none" strike="noStrike" cap="none" dirty="0">
              <a:solidFill>
                <a:schemeClr val="dk1"/>
              </a:solidFill>
              <a:latin typeface="Times New Roman"/>
              <a:ea typeface="Times New Roman"/>
              <a:cs typeface="Times New Roman"/>
              <a:sym typeface="Times New Roman"/>
            </a:endParaRPr>
          </a:p>
        </p:txBody>
      </p:sp>
      <p:sp>
        <p:nvSpPr>
          <p:cNvPr id="41" name="Google Shape;41;p1"/>
          <p:cNvSpPr/>
          <p:nvPr/>
        </p:nvSpPr>
        <p:spPr>
          <a:xfrm>
            <a:off x="6324124" y="5110996"/>
            <a:ext cx="7468553" cy="478631"/>
          </a:xfrm>
          <a:prstGeom prst="rect">
            <a:avLst/>
          </a:prstGeom>
          <a:noFill/>
          <a:ln>
            <a:noFill/>
          </a:ln>
        </p:spPr>
        <p:txBody>
          <a:bodyPr spcFirstLastPara="1" wrap="square" lIns="0" tIns="0" rIns="0" bIns="0" anchor="t" anchorCtr="0">
            <a:noAutofit/>
          </a:bodyPr>
          <a:lstStyle/>
          <a:p>
            <a:pPr marL="0" marR="0" lvl="0" indent="0" algn="l" rtl="0">
              <a:lnSpc>
                <a:spcPct val="159574"/>
              </a:lnSpc>
              <a:spcBef>
                <a:spcPts val="0"/>
              </a:spcBef>
              <a:spcAft>
                <a:spcPts val="0"/>
              </a:spcAft>
              <a:buClr>
                <a:srgbClr val="FFFFFF"/>
              </a:buClr>
              <a:buSzPts val="2350"/>
              <a:buFont typeface="Times New Roman"/>
              <a:buNone/>
            </a:pPr>
            <a:r>
              <a:rPr lang="en-US" sz="2350" b="0" i="0" u="none" strike="noStrike" cap="none">
                <a:solidFill>
                  <a:srgbClr val="FFFFFF"/>
                </a:solidFill>
                <a:latin typeface="Times New Roman"/>
                <a:ea typeface="Times New Roman"/>
                <a:cs typeface="Times New Roman"/>
                <a:sym typeface="Times New Roman"/>
              </a:rPr>
              <a:t>by Mercy Moparthy</a:t>
            </a:r>
            <a:endParaRPr sz="235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9"/>
          <p:cNvSpPr/>
          <p:nvPr/>
        </p:nvSpPr>
        <p:spPr>
          <a:xfrm>
            <a:off x="742722" y="373647"/>
            <a:ext cx="7456884" cy="70401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Times New Roman"/>
              <a:buNone/>
            </a:pPr>
            <a:r>
              <a:rPr lang="en-US" sz="4400" dirty="0">
                <a:solidFill>
                  <a:srgbClr val="FFFFFF"/>
                </a:solidFill>
                <a:latin typeface="Times New Roman"/>
                <a:ea typeface="Times New Roman"/>
                <a:cs typeface="Times New Roman"/>
                <a:sym typeface="Times New Roman"/>
              </a:rPr>
              <a:t>User Interface &amp; Deployment</a:t>
            </a:r>
            <a:endParaRPr sz="4400" dirty="0">
              <a:solidFill>
                <a:schemeClr val="dk1"/>
              </a:solidFill>
              <a:latin typeface="Times New Roman"/>
              <a:ea typeface="Times New Roman"/>
              <a:cs typeface="Times New Roman"/>
              <a:sym typeface="Times New Roman"/>
            </a:endParaRPr>
          </a:p>
        </p:txBody>
      </p:sp>
      <p:sp>
        <p:nvSpPr>
          <p:cNvPr id="155" name="Google Shape;155;p9"/>
          <p:cNvSpPr/>
          <p:nvPr/>
        </p:nvSpPr>
        <p:spPr>
          <a:xfrm>
            <a:off x="837723" y="1355126"/>
            <a:ext cx="4589299"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chemeClr val="lt1"/>
              </a:buClr>
              <a:buSzPts val="2200"/>
              <a:buFont typeface="Times New Roman"/>
              <a:buNone/>
            </a:pPr>
            <a:r>
              <a:rPr lang="en-US" sz="1800" dirty="0">
                <a:solidFill>
                  <a:schemeClr val="lt1"/>
                </a:solidFill>
                <a:latin typeface="Times New Roman"/>
                <a:ea typeface="Times New Roman"/>
                <a:cs typeface="Times New Roman"/>
                <a:sym typeface="Times New Roman"/>
              </a:rPr>
              <a:t>Tool: Gradio</a:t>
            </a:r>
            <a:endParaRPr sz="1800" dirty="0">
              <a:solidFill>
                <a:schemeClr val="lt1"/>
              </a:solidFill>
              <a:latin typeface="Times New Roman"/>
              <a:ea typeface="Times New Roman"/>
              <a:cs typeface="Times New Roman"/>
              <a:sym typeface="Times New Roman"/>
            </a:endParaRPr>
          </a:p>
          <a:p>
            <a:pPr marL="0" marR="0" lvl="0" indent="0" algn="l" rtl="0">
              <a:lnSpc>
                <a:spcPct val="125000"/>
              </a:lnSpc>
              <a:spcBef>
                <a:spcPts val="0"/>
              </a:spcBef>
              <a:spcAft>
                <a:spcPts val="0"/>
              </a:spcAft>
              <a:buClr>
                <a:schemeClr val="lt1"/>
              </a:buClr>
              <a:buSzPts val="2200"/>
              <a:buFont typeface="Times New Roman"/>
              <a:buNone/>
            </a:pPr>
            <a:r>
              <a:rPr lang="en-US" sz="1800" dirty="0">
                <a:solidFill>
                  <a:schemeClr val="lt1"/>
                </a:solidFill>
                <a:latin typeface="Times New Roman"/>
                <a:ea typeface="Times New Roman"/>
                <a:cs typeface="Times New Roman"/>
                <a:sym typeface="Times New Roman"/>
              </a:rPr>
              <a:t>Model: Whisper without Agent   </a:t>
            </a:r>
            <a:endParaRPr sz="1800" dirty="0">
              <a:solidFill>
                <a:schemeClr val="lt1"/>
              </a:solidFill>
              <a:latin typeface="Times New Roman"/>
              <a:ea typeface="Times New Roman"/>
              <a:cs typeface="Times New Roman"/>
              <a:sym typeface="Times New Roman"/>
            </a:endParaRPr>
          </a:p>
        </p:txBody>
      </p:sp>
      <p:pic>
        <p:nvPicPr>
          <p:cNvPr id="156" name="Google Shape;156;p9"/>
          <p:cNvPicPr preferRelativeResize="0"/>
          <p:nvPr/>
        </p:nvPicPr>
        <p:blipFill rotWithShape="1">
          <a:blip r:embed="rId3">
            <a:alphaModFix/>
          </a:blip>
          <a:srcRect/>
          <a:stretch/>
        </p:blipFill>
        <p:spPr>
          <a:xfrm>
            <a:off x="12857356" y="7771733"/>
            <a:ext cx="1773043" cy="358171"/>
          </a:xfrm>
          <a:prstGeom prst="rect">
            <a:avLst/>
          </a:prstGeom>
          <a:noFill/>
          <a:ln>
            <a:noFill/>
          </a:ln>
        </p:spPr>
      </p:pic>
      <p:pic>
        <p:nvPicPr>
          <p:cNvPr id="5" name="Picture 4">
            <a:extLst>
              <a:ext uri="{FF2B5EF4-FFF2-40B4-BE49-F238E27FC236}">
                <a16:creationId xmlns:a16="http://schemas.microsoft.com/office/drawing/2014/main" id="{FFBF01FE-9321-73C1-3A75-1FBF0703AAE2}"/>
              </a:ext>
            </a:extLst>
          </p:cNvPr>
          <p:cNvPicPr>
            <a:picLocks noChangeAspect="1"/>
          </p:cNvPicPr>
          <p:nvPr/>
        </p:nvPicPr>
        <p:blipFill>
          <a:blip r:embed="rId4"/>
          <a:stretch>
            <a:fillRect/>
          </a:stretch>
        </p:blipFill>
        <p:spPr>
          <a:xfrm>
            <a:off x="121296" y="2184806"/>
            <a:ext cx="14387807" cy="5867908"/>
          </a:xfrm>
          <a:prstGeom prst="rect">
            <a:avLst/>
          </a:prstGeom>
        </p:spPr>
      </p:pic>
      <p:sp>
        <p:nvSpPr>
          <p:cNvPr id="6" name="Google Shape;155;p9">
            <a:extLst>
              <a:ext uri="{FF2B5EF4-FFF2-40B4-BE49-F238E27FC236}">
                <a16:creationId xmlns:a16="http://schemas.microsoft.com/office/drawing/2014/main" id="{F0E1A2C5-FC14-6B3F-E695-DC20A6027818}"/>
              </a:ext>
            </a:extLst>
          </p:cNvPr>
          <p:cNvSpPr/>
          <p:nvPr/>
        </p:nvSpPr>
        <p:spPr>
          <a:xfrm>
            <a:off x="7664055" y="1355125"/>
            <a:ext cx="5814439"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chemeClr val="lt1"/>
              </a:buClr>
              <a:buSzPts val="2200"/>
              <a:buFont typeface="Times New Roman"/>
              <a:buNone/>
            </a:pPr>
            <a:r>
              <a:rPr lang="en-US" sz="1800" dirty="0">
                <a:solidFill>
                  <a:schemeClr val="lt1"/>
                </a:solidFill>
                <a:latin typeface="Times New Roman"/>
                <a:ea typeface="Times New Roman"/>
                <a:cs typeface="Times New Roman"/>
                <a:sym typeface="Times New Roman"/>
              </a:rPr>
              <a:t>LINK</a:t>
            </a:r>
            <a:r>
              <a:rPr lang="en-US" sz="2200" dirty="0">
                <a:solidFill>
                  <a:schemeClr val="lt1"/>
                </a:solidFill>
                <a:latin typeface="Times New Roman"/>
                <a:ea typeface="Times New Roman"/>
                <a:cs typeface="Times New Roman"/>
                <a:sym typeface="Times New Roman"/>
              </a:rPr>
              <a:t>:   </a:t>
            </a:r>
            <a:endParaRPr sz="2200" dirty="0">
              <a:solidFill>
                <a:schemeClr val="lt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4;p9">
            <a:extLst>
              <a:ext uri="{FF2B5EF4-FFF2-40B4-BE49-F238E27FC236}">
                <a16:creationId xmlns:a16="http://schemas.microsoft.com/office/drawing/2014/main" id="{B816E2BB-6F53-8554-64F7-4561C718AEBC}"/>
              </a:ext>
            </a:extLst>
          </p:cNvPr>
          <p:cNvSpPr/>
          <p:nvPr/>
        </p:nvSpPr>
        <p:spPr>
          <a:xfrm>
            <a:off x="742722" y="373647"/>
            <a:ext cx="7456884" cy="70401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Times New Roman"/>
              <a:buNone/>
            </a:pPr>
            <a:r>
              <a:rPr lang="en-US" sz="4400" dirty="0">
                <a:solidFill>
                  <a:srgbClr val="FFFFFF"/>
                </a:solidFill>
                <a:latin typeface="Times New Roman"/>
                <a:ea typeface="Times New Roman"/>
                <a:cs typeface="Times New Roman"/>
                <a:sym typeface="Times New Roman"/>
              </a:rPr>
              <a:t>User Interface &amp; Deployment</a:t>
            </a:r>
            <a:endParaRPr sz="4400" dirty="0">
              <a:solidFill>
                <a:schemeClr val="dk1"/>
              </a:solidFill>
              <a:latin typeface="Times New Roman"/>
              <a:ea typeface="Times New Roman"/>
              <a:cs typeface="Times New Roman"/>
              <a:sym typeface="Times New Roman"/>
            </a:endParaRPr>
          </a:p>
        </p:txBody>
      </p:sp>
      <p:sp>
        <p:nvSpPr>
          <p:cNvPr id="5" name="Google Shape;155;p9">
            <a:extLst>
              <a:ext uri="{FF2B5EF4-FFF2-40B4-BE49-F238E27FC236}">
                <a16:creationId xmlns:a16="http://schemas.microsoft.com/office/drawing/2014/main" id="{949280B9-8CC6-2676-316B-3DA35EEF4980}"/>
              </a:ext>
            </a:extLst>
          </p:cNvPr>
          <p:cNvSpPr/>
          <p:nvPr/>
        </p:nvSpPr>
        <p:spPr>
          <a:xfrm>
            <a:off x="837723" y="1355126"/>
            <a:ext cx="4589299"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chemeClr val="lt1"/>
              </a:buClr>
              <a:buSzPts val="2200"/>
              <a:buFont typeface="Times New Roman"/>
              <a:buNone/>
            </a:pPr>
            <a:r>
              <a:rPr lang="en-US" sz="1800" dirty="0">
                <a:solidFill>
                  <a:schemeClr val="lt1"/>
                </a:solidFill>
                <a:latin typeface="Times New Roman"/>
                <a:ea typeface="Times New Roman"/>
                <a:cs typeface="Times New Roman"/>
                <a:sym typeface="Times New Roman"/>
              </a:rPr>
              <a:t>Tool: Gradio</a:t>
            </a:r>
            <a:endParaRPr sz="1800" dirty="0">
              <a:solidFill>
                <a:schemeClr val="lt1"/>
              </a:solidFill>
              <a:latin typeface="Times New Roman"/>
              <a:ea typeface="Times New Roman"/>
              <a:cs typeface="Times New Roman"/>
              <a:sym typeface="Times New Roman"/>
            </a:endParaRPr>
          </a:p>
          <a:p>
            <a:pPr marL="0" marR="0" lvl="0" indent="0" algn="l" rtl="0">
              <a:lnSpc>
                <a:spcPct val="125000"/>
              </a:lnSpc>
              <a:spcBef>
                <a:spcPts val="0"/>
              </a:spcBef>
              <a:spcAft>
                <a:spcPts val="0"/>
              </a:spcAft>
              <a:buClr>
                <a:schemeClr val="lt1"/>
              </a:buClr>
              <a:buSzPts val="2200"/>
              <a:buFont typeface="Times New Roman"/>
              <a:buNone/>
            </a:pPr>
            <a:r>
              <a:rPr lang="en-US" sz="1800" dirty="0">
                <a:solidFill>
                  <a:schemeClr val="lt1"/>
                </a:solidFill>
                <a:latin typeface="Times New Roman"/>
                <a:ea typeface="Times New Roman"/>
                <a:cs typeface="Times New Roman"/>
                <a:sym typeface="Times New Roman"/>
              </a:rPr>
              <a:t>Model: Whisper with Agent   </a:t>
            </a:r>
            <a:endParaRPr sz="1800" dirty="0">
              <a:solidFill>
                <a:schemeClr val="lt1"/>
              </a:solidFill>
              <a:latin typeface="Times New Roman"/>
              <a:ea typeface="Times New Roman"/>
              <a:cs typeface="Times New Roman"/>
              <a:sym typeface="Times New Roman"/>
            </a:endParaRPr>
          </a:p>
        </p:txBody>
      </p:sp>
      <p:sp>
        <p:nvSpPr>
          <p:cNvPr id="6" name="Google Shape;155;p9">
            <a:extLst>
              <a:ext uri="{FF2B5EF4-FFF2-40B4-BE49-F238E27FC236}">
                <a16:creationId xmlns:a16="http://schemas.microsoft.com/office/drawing/2014/main" id="{64A37DAE-78ED-7222-BD2A-D416CA5A061D}"/>
              </a:ext>
            </a:extLst>
          </p:cNvPr>
          <p:cNvSpPr/>
          <p:nvPr/>
        </p:nvSpPr>
        <p:spPr>
          <a:xfrm>
            <a:off x="7664055" y="1355125"/>
            <a:ext cx="5814439" cy="351949"/>
          </a:xfrm>
          <a:prstGeom prst="rect">
            <a:avLst/>
          </a:prstGeom>
          <a:noFill/>
          <a:ln>
            <a:noFill/>
          </a:ln>
        </p:spPr>
        <p:txBody>
          <a:bodyPr spcFirstLastPara="1" wrap="square" lIns="0" tIns="0" rIns="0" bIns="0" anchor="t" anchorCtr="0">
            <a:noAutofit/>
          </a:bodyPr>
          <a:lstStyle/>
          <a:p>
            <a:pPr lvl="0">
              <a:lnSpc>
                <a:spcPct val="125000"/>
              </a:lnSpc>
              <a:buClr>
                <a:schemeClr val="lt1"/>
              </a:buClr>
              <a:buSzPts val="2200"/>
            </a:pPr>
            <a:r>
              <a:rPr lang="en-US" sz="1800" dirty="0">
                <a:solidFill>
                  <a:schemeClr val="lt1"/>
                </a:solidFill>
                <a:latin typeface="Times New Roman"/>
                <a:ea typeface="Times New Roman"/>
                <a:cs typeface="Times New Roman"/>
                <a:sym typeface="Times New Roman"/>
              </a:rPr>
              <a:t>LINK</a:t>
            </a:r>
            <a:r>
              <a:rPr lang="en-US" sz="2200" dirty="0">
                <a:solidFill>
                  <a:schemeClr val="lt1"/>
                </a:solidFill>
                <a:latin typeface="Times New Roman"/>
                <a:ea typeface="Times New Roman"/>
                <a:cs typeface="Times New Roman"/>
                <a:sym typeface="Times New Roman"/>
              </a:rPr>
              <a:t>: </a:t>
            </a:r>
            <a:r>
              <a:rPr lang="en-US" dirty="0">
                <a:hlinkClick r:id="rId3"/>
              </a:rPr>
              <a:t>http://</a:t>
            </a:r>
            <a:r>
              <a:rPr lang="en-US" sz="1600" dirty="0">
                <a:hlinkClick r:id="rId3"/>
              </a:rPr>
              <a:t>127.0.0.1:7872</a:t>
            </a:r>
            <a:r>
              <a:rPr lang="en-US" sz="2200" dirty="0">
                <a:solidFill>
                  <a:schemeClr val="lt1"/>
                </a:solidFill>
                <a:latin typeface="Times New Roman"/>
                <a:ea typeface="Times New Roman"/>
                <a:cs typeface="Times New Roman"/>
                <a:sym typeface="Times New Roman"/>
              </a:rPr>
              <a:t>   </a:t>
            </a:r>
            <a:endParaRPr sz="2200" dirty="0">
              <a:solidFill>
                <a:schemeClr val="lt1"/>
              </a:solidFill>
              <a:latin typeface="Times New Roman"/>
              <a:ea typeface="Times New Roman"/>
              <a:cs typeface="Times New Roman"/>
              <a:sym typeface="Times New Roman"/>
            </a:endParaRPr>
          </a:p>
        </p:txBody>
      </p:sp>
      <p:pic>
        <p:nvPicPr>
          <p:cNvPr id="8" name="Picture 7">
            <a:extLst>
              <a:ext uri="{FF2B5EF4-FFF2-40B4-BE49-F238E27FC236}">
                <a16:creationId xmlns:a16="http://schemas.microsoft.com/office/drawing/2014/main" id="{8BC52D03-486F-8D17-A071-6C0AC3630807}"/>
              </a:ext>
            </a:extLst>
          </p:cNvPr>
          <p:cNvPicPr>
            <a:picLocks noChangeAspect="1"/>
          </p:cNvPicPr>
          <p:nvPr/>
        </p:nvPicPr>
        <p:blipFill>
          <a:blip r:embed="rId4"/>
          <a:stretch>
            <a:fillRect/>
          </a:stretch>
        </p:blipFill>
        <p:spPr>
          <a:xfrm>
            <a:off x="419021" y="2336485"/>
            <a:ext cx="13478547" cy="5871418"/>
          </a:xfrm>
          <a:prstGeom prst="rect">
            <a:avLst/>
          </a:prstGeom>
        </p:spPr>
      </p:pic>
    </p:spTree>
    <p:extLst>
      <p:ext uri="{BB962C8B-B14F-4D97-AF65-F5344CB8AC3E}">
        <p14:creationId xmlns:p14="http://schemas.microsoft.com/office/powerpoint/2010/main" val="3442286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2"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48" name="Google Shape;48;p2"/>
          <p:cNvSpPr/>
          <p:nvPr/>
        </p:nvSpPr>
        <p:spPr>
          <a:xfrm>
            <a:off x="837724" y="2465189"/>
            <a:ext cx="7468553" cy="140803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Times New Roman"/>
              <a:buNone/>
            </a:pPr>
            <a:r>
              <a:rPr lang="en-US" sz="4400">
                <a:solidFill>
                  <a:srgbClr val="FFFFFF"/>
                </a:solidFill>
                <a:latin typeface="Times New Roman"/>
                <a:ea typeface="Times New Roman"/>
                <a:cs typeface="Times New Roman"/>
                <a:sym typeface="Times New Roman"/>
              </a:rPr>
              <a:t>Project Planning &amp; Scope Definition</a:t>
            </a:r>
            <a:endParaRPr sz="4400">
              <a:solidFill>
                <a:schemeClr val="dk1"/>
              </a:solidFill>
              <a:latin typeface="Times New Roman"/>
              <a:ea typeface="Times New Roman"/>
              <a:cs typeface="Times New Roman"/>
              <a:sym typeface="Times New Roman"/>
            </a:endParaRPr>
          </a:p>
        </p:txBody>
      </p:sp>
      <p:sp>
        <p:nvSpPr>
          <p:cNvPr id="49" name="Google Shape;49;p2"/>
          <p:cNvSpPr/>
          <p:nvPr/>
        </p:nvSpPr>
        <p:spPr>
          <a:xfrm>
            <a:off x="837724" y="4232196"/>
            <a:ext cx="7468553" cy="1532096"/>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Times New Roman"/>
              <a:buNone/>
            </a:pPr>
            <a:r>
              <a:rPr lang="en-US" sz="1850" dirty="0">
                <a:solidFill>
                  <a:srgbClr val="FFFFFF"/>
                </a:solidFill>
                <a:latin typeface="Times New Roman"/>
                <a:ea typeface="Times New Roman"/>
                <a:cs typeface="Times New Roman"/>
                <a:sym typeface="Times New Roman"/>
              </a:rPr>
              <a:t> Developing a RAG (Retrieval Augmented Generation) AI chatbot for YouTube videos, utilizing both audio and text data. This project aimed to explore practical RAG workflows, multimodal data, and deliver an end-to-end demo relevant to ServiceNow content.</a:t>
            </a:r>
            <a:endParaRPr sz="1850" dirty="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3"/>
          <p:cNvSpPr/>
          <p:nvPr/>
        </p:nvSpPr>
        <p:spPr>
          <a:xfrm>
            <a:off x="711994" y="560546"/>
            <a:ext cx="6298882" cy="598408"/>
          </a:xfrm>
          <a:prstGeom prst="rect">
            <a:avLst/>
          </a:prstGeom>
          <a:noFill/>
          <a:ln>
            <a:noFill/>
          </a:ln>
        </p:spPr>
        <p:txBody>
          <a:bodyPr spcFirstLastPara="1" wrap="square" lIns="0" tIns="0" rIns="0" bIns="0" anchor="t" anchorCtr="0">
            <a:noAutofit/>
          </a:bodyPr>
          <a:lstStyle/>
          <a:p>
            <a:pPr marL="0" marR="0" lvl="0" indent="0" algn="l" rtl="0">
              <a:lnSpc>
                <a:spcPct val="125333"/>
              </a:lnSpc>
              <a:spcBef>
                <a:spcPts val="0"/>
              </a:spcBef>
              <a:spcAft>
                <a:spcPts val="0"/>
              </a:spcAft>
              <a:buClr>
                <a:srgbClr val="FFFFFF"/>
              </a:buClr>
              <a:buSzPts val="3750"/>
              <a:buFont typeface="Times New Roman"/>
              <a:buNone/>
            </a:pPr>
            <a:r>
              <a:rPr lang="en-US" sz="3750">
                <a:solidFill>
                  <a:srgbClr val="FFFFFF"/>
                </a:solidFill>
                <a:latin typeface="Times New Roman"/>
                <a:ea typeface="Times New Roman"/>
                <a:cs typeface="Times New Roman"/>
                <a:sym typeface="Times New Roman"/>
              </a:rPr>
              <a:t>System Pipeline Architecture</a:t>
            </a:r>
            <a:endParaRPr sz="3750">
              <a:solidFill>
                <a:schemeClr val="dk1"/>
              </a:solidFill>
              <a:latin typeface="Times New Roman"/>
              <a:ea typeface="Times New Roman"/>
              <a:cs typeface="Times New Roman"/>
              <a:sym typeface="Times New Roman"/>
            </a:endParaRPr>
          </a:p>
        </p:txBody>
      </p:sp>
      <p:pic>
        <p:nvPicPr>
          <p:cNvPr id="56" name="Google Shape;56;p3" descr="preencoded.png"/>
          <p:cNvPicPr preferRelativeResize="0"/>
          <p:nvPr/>
        </p:nvPicPr>
        <p:blipFill rotWithShape="1">
          <a:blip r:embed="rId3">
            <a:alphaModFix/>
          </a:blip>
          <a:srcRect/>
          <a:stretch/>
        </p:blipFill>
        <p:spPr>
          <a:xfrm>
            <a:off x="711994" y="1565791"/>
            <a:ext cx="1017151" cy="1220629"/>
          </a:xfrm>
          <a:prstGeom prst="rect">
            <a:avLst/>
          </a:prstGeom>
          <a:noFill/>
          <a:ln>
            <a:noFill/>
          </a:ln>
        </p:spPr>
      </p:pic>
      <p:sp>
        <p:nvSpPr>
          <p:cNvPr id="57" name="Google Shape;57;p3"/>
          <p:cNvSpPr/>
          <p:nvPr/>
        </p:nvSpPr>
        <p:spPr>
          <a:xfrm>
            <a:off x="1932503" y="1769150"/>
            <a:ext cx="3309342" cy="299085"/>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FFFFFF"/>
              </a:buClr>
              <a:buSzPts val="1850"/>
              <a:buFont typeface="Times New Roman"/>
              <a:buNone/>
            </a:pPr>
            <a:r>
              <a:rPr lang="en-US" sz="1850">
                <a:solidFill>
                  <a:srgbClr val="FFFFFF"/>
                </a:solidFill>
                <a:latin typeface="Times New Roman"/>
                <a:ea typeface="Times New Roman"/>
                <a:cs typeface="Times New Roman"/>
                <a:sym typeface="Times New Roman"/>
              </a:rPr>
              <a:t>Data Collection &amp; Transcription</a:t>
            </a:r>
            <a:endParaRPr sz="1850">
              <a:solidFill>
                <a:schemeClr val="dk1"/>
              </a:solidFill>
              <a:latin typeface="Times New Roman"/>
              <a:ea typeface="Times New Roman"/>
              <a:cs typeface="Times New Roman"/>
              <a:sym typeface="Times New Roman"/>
            </a:endParaRPr>
          </a:p>
        </p:txBody>
      </p:sp>
      <p:sp>
        <p:nvSpPr>
          <p:cNvPr id="58" name="Google Shape;58;p3"/>
          <p:cNvSpPr/>
          <p:nvPr/>
        </p:nvSpPr>
        <p:spPr>
          <a:xfrm>
            <a:off x="1932503" y="2190274"/>
            <a:ext cx="11985903" cy="325517"/>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FFFFFF"/>
              </a:buClr>
              <a:buSzPts val="1600"/>
              <a:buFont typeface="Times New Roman"/>
              <a:buNone/>
            </a:pPr>
            <a:r>
              <a:rPr lang="en-US" sz="1600">
                <a:solidFill>
                  <a:srgbClr val="FFFFFF"/>
                </a:solidFill>
                <a:latin typeface="Times New Roman"/>
                <a:ea typeface="Times New Roman"/>
                <a:cs typeface="Times New Roman"/>
                <a:sym typeface="Times New Roman"/>
              </a:rPr>
              <a:t>Audio extracted from YouTube videos, converted to text.</a:t>
            </a:r>
            <a:endParaRPr sz="1600">
              <a:solidFill>
                <a:schemeClr val="dk1"/>
              </a:solidFill>
              <a:latin typeface="Times New Roman"/>
              <a:ea typeface="Times New Roman"/>
              <a:cs typeface="Times New Roman"/>
              <a:sym typeface="Times New Roman"/>
            </a:endParaRPr>
          </a:p>
        </p:txBody>
      </p:sp>
      <p:pic>
        <p:nvPicPr>
          <p:cNvPr id="59" name="Google Shape;59;p3" descr="preencoded.png"/>
          <p:cNvPicPr preferRelativeResize="0"/>
          <p:nvPr/>
        </p:nvPicPr>
        <p:blipFill rotWithShape="1">
          <a:blip r:embed="rId4">
            <a:alphaModFix/>
          </a:blip>
          <a:srcRect/>
          <a:stretch/>
        </p:blipFill>
        <p:spPr>
          <a:xfrm>
            <a:off x="711994" y="2786420"/>
            <a:ext cx="1017151" cy="1220629"/>
          </a:xfrm>
          <a:prstGeom prst="rect">
            <a:avLst/>
          </a:prstGeom>
          <a:noFill/>
          <a:ln>
            <a:noFill/>
          </a:ln>
        </p:spPr>
      </p:pic>
      <p:sp>
        <p:nvSpPr>
          <p:cNvPr id="60" name="Google Shape;60;p3"/>
          <p:cNvSpPr/>
          <p:nvPr/>
        </p:nvSpPr>
        <p:spPr>
          <a:xfrm>
            <a:off x="1932503" y="2989778"/>
            <a:ext cx="3661529" cy="299085"/>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FFFFFF"/>
              </a:buClr>
              <a:buSzPts val="1850"/>
              <a:buFont typeface="Times New Roman"/>
              <a:buNone/>
            </a:pPr>
            <a:r>
              <a:rPr lang="en-US" sz="1850">
                <a:solidFill>
                  <a:srgbClr val="FFFFFF"/>
                </a:solidFill>
                <a:latin typeface="Times New Roman"/>
                <a:ea typeface="Times New Roman"/>
                <a:cs typeface="Times New Roman"/>
                <a:sym typeface="Times New Roman"/>
              </a:rPr>
              <a:t>Data Preprocessing &amp; Embedding</a:t>
            </a:r>
            <a:endParaRPr sz="1850">
              <a:solidFill>
                <a:schemeClr val="dk1"/>
              </a:solidFill>
              <a:latin typeface="Times New Roman"/>
              <a:ea typeface="Times New Roman"/>
              <a:cs typeface="Times New Roman"/>
              <a:sym typeface="Times New Roman"/>
            </a:endParaRPr>
          </a:p>
        </p:txBody>
      </p:sp>
      <p:sp>
        <p:nvSpPr>
          <p:cNvPr id="61" name="Google Shape;61;p3"/>
          <p:cNvSpPr/>
          <p:nvPr/>
        </p:nvSpPr>
        <p:spPr>
          <a:xfrm>
            <a:off x="1932503" y="3410903"/>
            <a:ext cx="11985903" cy="325517"/>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FFFFFF"/>
              </a:buClr>
              <a:buSzPts val="1600"/>
              <a:buFont typeface="Times New Roman"/>
              <a:buNone/>
            </a:pPr>
            <a:r>
              <a:rPr lang="en-US" sz="1600">
                <a:solidFill>
                  <a:srgbClr val="FFFFFF"/>
                </a:solidFill>
                <a:latin typeface="Times New Roman"/>
                <a:ea typeface="Times New Roman"/>
                <a:cs typeface="Times New Roman"/>
                <a:sym typeface="Times New Roman"/>
              </a:rPr>
              <a:t>Text chunked, embedded, stored in vector database.</a:t>
            </a:r>
            <a:endParaRPr sz="1600">
              <a:solidFill>
                <a:schemeClr val="dk1"/>
              </a:solidFill>
              <a:latin typeface="Times New Roman"/>
              <a:ea typeface="Times New Roman"/>
              <a:cs typeface="Times New Roman"/>
              <a:sym typeface="Times New Roman"/>
            </a:endParaRPr>
          </a:p>
        </p:txBody>
      </p:sp>
      <p:pic>
        <p:nvPicPr>
          <p:cNvPr id="62" name="Google Shape;62;p3" descr="preencoded.png"/>
          <p:cNvPicPr preferRelativeResize="0"/>
          <p:nvPr/>
        </p:nvPicPr>
        <p:blipFill rotWithShape="1">
          <a:blip r:embed="rId5">
            <a:alphaModFix/>
          </a:blip>
          <a:srcRect/>
          <a:stretch/>
        </p:blipFill>
        <p:spPr>
          <a:xfrm>
            <a:off x="711994" y="4007048"/>
            <a:ext cx="1017151" cy="1220629"/>
          </a:xfrm>
          <a:prstGeom prst="rect">
            <a:avLst/>
          </a:prstGeom>
          <a:noFill/>
          <a:ln>
            <a:noFill/>
          </a:ln>
        </p:spPr>
      </p:pic>
      <p:sp>
        <p:nvSpPr>
          <p:cNvPr id="63" name="Google Shape;63;p3"/>
          <p:cNvSpPr/>
          <p:nvPr/>
        </p:nvSpPr>
        <p:spPr>
          <a:xfrm>
            <a:off x="1932503" y="4210407"/>
            <a:ext cx="3184565" cy="299085"/>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FFFFFF"/>
              </a:buClr>
              <a:buSzPts val="1850"/>
              <a:buFont typeface="Times New Roman"/>
              <a:buNone/>
            </a:pPr>
            <a:r>
              <a:rPr lang="en-US" sz="1850">
                <a:solidFill>
                  <a:srgbClr val="FFFFFF"/>
                </a:solidFill>
                <a:latin typeface="Times New Roman"/>
                <a:ea typeface="Times New Roman"/>
                <a:cs typeface="Times New Roman"/>
                <a:sym typeface="Times New Roman"/>
              </a:rPr>
              <a:t>Query Processing &amp; Retrieval</a:t>
            </a:r>
            <a:endParaRPr sz="1850">
              <a:solidFill>
                <a:schemeClr val="dk1"/>
              </a:solidFill>
              <a:latin typeface="Times New Roman"/>
              <a:ea typeface="Times New Roman"/>
              <a:cs typeface="Times New Roman"/>
              <a:sym typeface="Times New Roman"/>
            </a:endParaRPr>
          </a:p>
        </p:txBody>
      </p:sp>
      <p:sp>
        <p:nvSpPr>
          <p:cNvPr id="64" name="Google Shape;64;p3"/>
          <p:cNvSpPr/>
          <p:nvPr/>
        </p:nvSpPr>
        <p:spPr>
          <a:xfrm>
            <a:off x="1932503" y="4631531"/>
            <a:ext cx="11985903" cy="325517"/>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FFFFFF"/>
              </a:buClr>
              <a:buSzPts val="1600"/>
              <a:buFont typeface="Times New Roman"/>
              <a:buNone/>
            </a:pPr>
            <a:r>
              <a:rPr lang="en-US" sz="1600">
                <a:solidFill>
                  <a:srgbClr val="FFFFFF"/>
                </a:solidFill>
                <a:latin typeface="Times New Roman"/>
                <a:ea typeface="Times New Roman"/>
                <a:cs typeface="Times New Roman"/>
                <a:sym typeface="Times New Roman"/>
              </a:rPr>
              <a:t>User questions processed, relevant text retrieved.</a:t>
            </a:r>
            <a:endParaRPr sz="1600">
              <a:solidFill>
                <a:schemeClr val="dk1"/>
              </a:solidFill>
              <a:latin typeface="Times New Roman"/>
              <a:ea typeface="Times New Roman"/>
              <a:cs typeface="Times New Roman"/>
              <a:sym typeface="Times New Roman"/>
            </a:endParaRPr>
          </a:p>
        </p:txBody>
      </p:sp>
      <p:pic>
        <p:nvPicPr>
          <p:cNvPr id="65" name="Google Shape;65;p3" descr="preencoded.png"/>
          <p:cNvPicPr preferRelativeResize="0"/>
          <p:nvPr/>
        </p:nvPicPr>
        <p:blipFill rotWithShape="1">
          <a:blip r:embed="rId6">
            <a:alphaModFix/>
          </a:blip>
          <a:srcRect/>
          <a:stretch/>
        </p:blipFill>
        <p:spPr>
          <a:xfrm>
            <a:off x="711994" y="5227677"/>
            <a:ext cx="1017151" cy="1220629"/>
          </a:xfrm>
          <a:prstGeom prst="rect">
            <a:avLst/>
          </a:prstGeom>
          <a:noFill/>
          <a:ln>
            <a:noFill/>
          </a:ln>
        </p:spPr>
      </p:pic>
      <p:sp>
        <p:nvSpPr>
          <p:cNvPr id="66" name="Google Shape;66;p3"/>
          <p:cNvSpPr/>
          <p:nvPr/>
        </p:nvSpPr>
        <p:spPr>
          <a:xfrm>
            <a:off x="1932503" y="5431036"/>
            <a:ext cx="3232428" cy="299085"/>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FFFFFF"/>
              </a:buClr>
              <a:buSzPts val="1850"/>
              <a:buFont typeface="Times New Roman"/>
              <a:buNone/>
            </a:pPr>
            <a:r>
              <a:rPr lang="en-US" sz="1850">
                <a:solidFill>
                  <a:srgbClr val="FFFFFF"/>
                </a:solidFill>
                <a:latin typeface="Times New Roman"/>
                <a:ea typeface="Times New Roman"/>
                <a:cs typeface="Times New Roman"/>
                <a:sym typeface="Times New Roman"/>
              </a:rPr>
              <a:t>LLM Integration &amp; Generation</a:t>
            </a:r>
            <a:endParaRPr sz="1850">
              <a:solidFill>
                <a:schemeClr val="dk1"/>
              </a:solidFill>
              <a:latin typeface="Times New Roman"/>
              <a:ea typeface="Times New Roman"/>
              <a:cs typeface="Times New Roman"/>
              <a:sym typeface="Times New Roman"/>
            </a:endParaRPr>
          </a:p>
        </p:txBody>
      </p:sp>
      <p:sp>
        <p:nvSpPr>
          <p:cNvPr id="67" name="Google Shape;67;p3"/>
          <p:cNvSpPr/>
          <p:nvPr/>
        </p:nvSpPr>
        <p:spPr>
          <a:xfrm>
            <a:off x="1932503" y="5852160"/>
            <a:ext cx="11985903" cy="325517"/>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FFFFFF"/>
              </a:buClr>
              <a:buSzPts val="1600"/>
              <a:buFont typeface="Times New Roman"/>
              <a:buNone/>
            </a:pPr>
            <a:r>
              <a:rPr lang="en-US" sz="1600" dirty="0">
                <a:solidFill>
                  <a:srgbClr val="FFFFFF"/>
                </a:solidFill>
                <a:latin typeface="Times New Roman"/>
                <a:ea typeface="Times New Roman"/>
                <a:cs typeface="Times New Roman"/>
                <a:sym typeface="Times New Roman"/>
              </a:rPr>
              <a:t>Context and query fed to LLM for answers.</a:t>
            </a:r>
            <a:endParaRPr sz="1600" dirty="0">
              <a:solidFill>
                <a:schemeClr val="dk1"/>
              </a:solidFill>
              <a:latin typeface="Times New Roman"/>
              <a:ea typeface="Times New Roman"/>
              <a:cs typeface="Times New Roman"/>
              <a:sym typeface="Times New Roman"/>
            </a:endParaRPr>
          </a:p>
        </p:txBody>
      </p:sp>
      <p:pic>
        <p:nvPicPr>
          <p:cNvPr id="68" name="Google Shape;68;p3" descr="preencoded.png"/>
          <p:cNvPicPr preferRelativeResize="0"/>
          <p:nvPr/>
        </p:nvPicPr>
        <p:blipFill rotWithShape="1">
          <a:blip r:embed="rId7">
            <a:alphaModFix/>
          </a:blip>
          <a:srcRect/>
          <a:stretch/>
        </p:blipFill>
        <p:spPr>
          <a:xfrm>
            <a:off x="711994" y="6448306"/>
            <a:ext cx="1017151" cy="1220629"/>
          </a:xfrm>
          <a:prstGeom prst="rect">
            <a:avLst/>
          </a:prstGeom>
          <a:noFill/>
          <a:ln>
            <a:noFill/>
          </a:ln>
        </p:spPr>
      </p:pic>
      <p:sp>
        <p:nvSpPr>
          <p:cNvPr id="69" name="Google Shape;69;p3"/>
          <p:cNvSpPr/>
          <p:nvPr/>
        </p:nvSpPr>
        <p:spPr>
          <a:xfrm>
            <a:off x="1932503" y="6651665"/>
            <a:ext cx="2393513" cy="299085"/>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FFFFFF"/>
              </a:buClr>
              <a:buSzPts val="1850"/>
              <a:buFont typeface="Times New Roman"/>
              <a:buNone/>
            </a:pPr>
            <a:r>
              <a:rPr lang="en-US" sz="1850">
                <a:solidFill>
                  <a:srgbClr val="FFFFFF"/>
                </a:solidFill>
                <a:latin typeface="Times New Roman"/>
                <a:ea typeface="Times New Roman"/>
                <a:cs typeface="Times New Roman"/>
                <a:sym typeface="Times New Roman"/>
              </a:rPr>
              <a:t>Answer Delivery</a:t>
            </a:r>
            <a:endParaRPr sz="1850">
              <a:solidFill>
                <a:schemeClr val="dk1"/>
              </a:solidFill>
              <a:latin typeface="Times New Roman"/>
              <a:ea typeface="Times New Roman"/>
              <a:cs typeface="Times New Roman"/>
              <a:sym typeface="Times New Roman"/>
            </a:endParaRPr>
          </a:p>
        </p:txBody>
      </p:sp>
      <p:sp>
        <p:nvSpPr>
          <p:cNvPr id="70" name="Google Shape;70;p3"/>
          <p:cNvSpPr/>
          <p:nvPr/>
        </p:nvSpPr>
        <p:spPr>
          <a:xfrm>
            <a:off x="1932503" y="7072789"/>
            <a:ext cx="11985903" cy="325517"/>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FFFFFF"/>
              </a:buClr>
              <a:buSzPts val="1600"/>
              <a:buFont typeface="Times New Roman"/>
              <a:buNone/>
            </a:pPr>
            <a:r>
              <a:rPr lang="en-US" sz="1600">
                <a:solidFill>
                  <a:srgbClr val="FFFFFF"/>
                </a:solidFill>
                <a:latin typeface="Times New Roman"/>
                <a:ea typeface="Times New Roman"/>
                <a:cs typeface="Times New Roman"/>
                <a:sym typeface="Times New Roman"/>
              </a:rPr>
              <a:t>AI-generated answers presented to the user.</a:t>
            </a:r>
            <a:endParaRPr sz="1600">
              <a:solidFill>
                <a:schemeClr val="dk1"/>
              </a:solidFill>
              <a:latin typeface="Times New Roman"/>
              <a:ea typeface="Times New Roman"/>
              <a:cs typeface="Times New Roman"/>
              <a:sym typeface="Times New Roman"/>
            </a:endParaRPr>
          </a:p>
        </p:txBody>
      </p:sp>
      <p:pic>
        <p:nvPicPr>
          <p:cNvPr id="71" name="Google Shape;71;p3"/>
          <p:cNvPicPr preferRelativeResize="0"/>
          <p:nvPr/>
        </p:nvPicPr>
        <p:blipFill rotWithShape="1">
          <a:blip r:embed="rId8">
            <a:alphaModFix/>
          </a:blip>
          <a:srcRect/>
          <a:stretch/>
        </p:blipFill>
        <p:spPr>
          <a:xfrm>
            <a:off x="12868506" y="7697635"/>
            <a:ext cx="1683835" cy="531965"/>
          </a:xfrm>
          <a:prstGeom prst="rect">
            <a:avLst/>
          </a:prstGeom>
          <a:noFill/>
          <a:ln>
            <a:noFill/>
          </a:ln>
        </p:spPr>
      </p:pic>
      <p:pic>
        <p:nvPicPr>
          <p:cNvPr id="1026" name="Picture 2" descr="active-image">
            <a:extLst>
              <a:ext uri="{FF2B5EF4-FFF2-40B4-BE49-F238E27FC236}">
                <a16:creationId xmlns:a16="http://schemas.microsoft.com/office/drawing/2014/main" id="{FA4C754B-BC32-6489-70DC-2CF3DC1D28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58200" y="0"/>
            <a:ext cx="6172200"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4"/>
          <p:cNvSpPr/>
          <p:nvPr/>
        </p:nvSpPr>
        <p:spPr>
          <a:xfrm>
            <a:off x="707112" y="555665"/>
            <a:ext cx="6572488" cy="594241"/>
          </a:xfrm>
          <a:prstGeom prst="rect">
            <a:avLst/>
          </a:prstGeom>
          <a:noFill/>
          <a:ln>
            <a:noFill/>
          </a:ln>
        </p:spPr>
        <p:txBody>
          <a:bodyPr spcFirstLastPara="1" wrap="square" lIns="0" tIns="0" rIns="0" bIns="0" anchor="t" anchorCtr="0">
            <a:noAutofit/>
          </a:bodyPr>
          <a:lstStyle/>
          <a:p>
            <a:pPr marL="0" marR="0" lvl="0" indent="0" algn="l" rtl="0">
              <a:lnSpc>
                <a:spcPct val="125675"/>
              </a:lnSpc>
              <a:spcBef>
                <a:spcPts val="0"/>
              </a:spcBef>
              <a:spcAft>
                <a:spcPts val="0"/>
              </a:spcAft>
              <a:buClr>
                <a:srgbClr val="FFFFFF"/>
              </a:buClr>
              <a:buSzPts val="3700"/>
              <a:buFont typeface="Times New Roman"/>
              <a:buNone/>
            </a:pPr>
            <a:r>
              <a:rPr lang="en-US" sz="3700">
                <a:solidFill>
                  <a:srgbClr val="FFFFFF"/>
                </a:solidFill>
                <a:latin typeface="Times New Roman"/>
                <a:ea typeface="Times New Roman"/>
                <a:cs typeface="Times New Roman"/>
                <a:sym typeface="Times New Roman"/>
              </a:rPr>
              <a:t>Data Ingestion &amp; Transcription</a:t>
            </a:r>
            <a:endParaRPr sz="3700">
              <a:solidFill>
                <a:schemeClr val="dk1"/>
              </a:solidFill>
              <a:latin typeface="Times New Roman"/>
              <a:ea typeface="Times New Roman"/>
              <a:cs typeface="Times New Roman"/>
              <a:sym typeface="Times New Roman"/>
            </a:endParaRPr>
          </a:p>
        </p:txBody>
      </p:sp>
      <p:sp>
        <p:nvSpPr>
          <p:cNvPr id="78" name="Google Shape;78;p4"/>
          <p:cNvSpPr/>
          <p:nvPr/>
        </p:nvSpPr>
        <p:spPr>
          <a:xfrm>
            <a:off x="707112" y="1634728"/>
            <a:ext cx="6375321" cy="969764"/>
          </a:xfrm>
          <a:prstGeom prst="rect">
            <a:avLst/>
          </a:prstGeom>
          <a:noFill/>
          <a:ln>
            <a:noFill/>
          </a:ln>
        </p:spPr>
        <p:txBody>
          <a:bodyPr spcFirstLastPara="1" wrap="square" lIns="0" tIns="0" rIns="0" bIns="0" anchor="t" anchorCtr="0">
            <a:noAutofit/>
          </a:bodyPr>
          <a:lstStyle/>
          <a:p>
            <a:pPr marL="342900" marR="0" lvl="0" indent="-342900" algn="l" rtl="0">
              <a:lnSpc>
                <a:spcPct val="161290"/>
              </a:lnSpc>
              <a:spcBef>
                <a:spcPts val="0"/>
              </a:spcBef>
              <a:spcAft>
                <a:spcPts val="0"/>
              </a:spcAft>
              <a:buClr>
                <a:srgbClr val="FFFFFF"/>
              </a:buClr>
              <a:buSzPts val="1550"/>
              <a:buFont typeface="Times New Roman"/>
              <a:buChar char="•"/>
            </a:pPr>
            <a:r>
              <a:rPr lang="en-US" sz="1550">
                <a:solidFill>
                  <a:srgbClr val="FFFFFF"/>
                </a:solidFill>
                <a:latin typeface="Times New Roman"/>
                <a:ea typeface="Times New Roman"/>
                <a:cs typeface="Times New Roman"/>
                <a:sym typeface="Times New Roman"/>
              </a:rPr>
              <a:t>Curated 22 relevant ServiceNow YouTube videos. Created detailed CSVs with metadata (titles, URLs, publish dates, duration) for content tracing.</a:t>
            </a:r>
            <a:endParaRPr sz="1550">
              <a:solidFill>
                <a:schemeClr val="dk1"/>
              </a:solidFill>
              <a:latin typeface="Times New Roman"/>
              <a:ea typeface="Times New Roman"/>
              <a:cs typeface="Times New Roman"/>
              <a:sym typeface="Times New Roman"/>
            </a:endParaRPr>
          </a:p>
        </p:txBody>
      </p:sp>
      <p:sp>
        <p:nvSpPr>
          <p:cNvPr id="79" name="Google Shape;79;p4"/>
          <p:cNvSpPr/>
          <p:nvPr/>
        </p:nvSpPr>
        <p:spPr>
          <a:xfrm>
            <a:off x="707112" y="2675096"/>
            <a:ext cx="6375321" cy="646509"/>
          </a:xfrm>
          <a:prstGeom prst="rect">
            <a:avLst/>
          </a:prstGeom>
          <a:noFill/>
          <a:ln>
            <a:noFill/>
          </a:ln>
        </p:spPr>
        <p:txBody>
          <a:bodyPr spcFirstLastPara="1" wrap="square" lIns="0" tIns="0" rIns="0" bIns="0" anchor="t" anchorCtr="0">
            <a:noAutofit/>
          </a:bodyPr>
          <a:lstStyle/>
          <a:p>
            <a:pPr marL="342900" marR="0" lvl="0" indent="-342900" algn="l" rtl="0">
              <a:lnSpc>
                <a:spcPct val="161290"/>
              </a:lnSpc>
              <a:spcBef>
                <a:spcPts val="0"/>
              </a:spcBef>
              <a:spcAft>
                <a:spcPts val="0"/>
              </a:spcAft>
              <a:buClr>
                <a:srgbClr val="FFFFFF"/>
              </a:buClr>
              <a:buSzPts val="1550"/>
              <a:buFont typeface="Times New Roman"/>
              <a:buChar char="•"/>
            </a:pPr>
            <a:r>
              <a:rPr lang="en-US" sz="1550">
                <a:solidFill>
                  <a:srgbClr val="FFFFFF"/>
                </a:solidFill>
                <a:latin typeface="Times New Roman"/>
                <a:ea typeface="Times New Roman"/>
                <a:cs typeface="Times New Roman"/>
                <a:sym typeface="Times New Roman"/>
              </a:rPr>
              <a:t>Downloaded raw audio (MP3) from selected videos using `youtube-dl` to cloud storage for transcription.</a:t>
            </a:r>
            <a:endParaRPr sz="1550">
              <a:solidFill>
                <a:schemeClr val="dk1"/>
              </a:solidFill>
              <a:latin typeface="Times New Roman"/>
              <a:ea typeface="Times New Roman"/>
              <a:cs typeface="Times New Roman"/>
              <a:sym typeface="Times New Roman"/>
            </a:endParaRPr>
          </a:p>
        </p:txBody>
      </p:sp>
      <p:sp>
        <p:nvSpPr>
          <p:cNvPr id="80" name="Google Shape;80;p4"/>
          <p:cNvSpPr/>
          <p:nvPr/>
        </p:nvSpPr>
        <p:spPr>
          <a:xfrm>
            <a:off x="707112" y="3523655"/>
            <a:ext cx="2379107" cy="297180"/>
          </a:xfrm>
          <a:prstGeom prst="rect">
            <a:avLst/>
          </a:prstGeom>
          <a:noFill/>
          <a:ln>
            <a:noFill/>
          </a:ln>
        </p:spPr>
        <p:txBody>
          <a:bodyPr spcFirstLastPara="1" wrap="square" lIns="0" tIns="0" rIns="0" bIns="0" anchor="t" anchorCtr="0">
            <a:noAutofit/>
          </a:bodyPr>
          <a:lstStyle/>
          <a:p>
            <a:pPr marL="0" marR="0" lvl="0" indent="0" algn="l" rtl="0">
              <a:lnSpc>
                <a:spcPct val="124324"/>
              </a:lnSpc>
              <a:spcBef>
                <a:spcPts val="0"/>
              </a:spcBef>
              <a:spcAft>
                <a:spcPts val="0"/>
              </a:spcAft>
              <a:buClr>
                <a:srgbClr val="FFFFFF"/>
              </a:buClr>
              <a:buSzPts val="1850"/>
              <a:buFont typeface="Times New Roman"/>
              <a:buNone/>
            </a:pPr>
            <a:r>
              <a:rPr lang="en-US" sz="1850">
                <a:solidFill>
                  <a:srgbClr val="FFFFFF"/>
                </a:solidFill>
                <a:latin typeface="Times New Roman"/>
                <a:ea typeface="Times New Roman"/>
                <a:cs typeface="Times New Roman"/>
                <a:sym typeface="Times New Roman"/>
              </a:rPr>
              <a:t>Speech-to-Text (ASR)</a:t>
            </a:r>
            <a:endParaRPr sz="1850">
              <a:solidFill>
                <a:schemeClr val="dk1"/>
              </a:solidFill>
              <a:latin typeface="Times New Roman"/>
              <a:ea typeface="Times New Roman"/>
              <a:cs typeface="Times New Roman"/>
              <a:sym typeface="Times New Roman"/>
            </a:endParaRPr>
          </a:p>
        </p:txBody>
      </p:sp>
      <p:sp>
        <p:nvSpPr>
          <p:cNvPr id="81" name="Google Shape;81;p4"/>
          <p:cNvSpPr/>
          <p:nvPr/>
        </p:nvSpPr>
        <p:spPr>
          <a:xfrm>
            <a:off x="707112" y="4022884"/>
            <a:ext cx="6375321" cy="969764"/>
          </a:xfrm>
          <a:prstGeom prst="rect">
            <a:avLst/>
          </a:prstGeom>
          <a:noFill/>
          <a:ln>
            <a:noFill/>
          </a:ln>
        </p:spPr>
        <p:txBody>
          <a:bodyPr spcFirstLastPara="1" wrap="square" lIns="0" tIns="0" rIns="0" bIns="0" anchor="t" anchorCtr="0">
            <a:noAutofit/>
          </a:bodyPr>
          <a:lstStyle/>
          <a:p>
            <a:pPr marL="342900" marR="0" lvl="0" indent="-342900" algn="l" rtl="0">
              <a:lnSpc>
                <a:spcPct val="161290"/>
              </a:lnSpc>
              <a:spcBef>
                <a:spcPts val="0"/>
              </a:spcBef>
              <a:spcAft>
                <a:spcPts val="0"/>
              </a:spcAft>
              <a:buClr>
                <a:srgbClr val="FFFFFF"/>
              </a:buClr>
              <a:buSzPts val="1550"/>
              <a:buFont typeface="Times New Roman"/>
              <a:buChar char="•"/>
            </a:pPr>
            <a:r>
              <a:rPr lang="en-US" sz="1550">
                <a:solidFill>
                  <a:srgbClr val="FFFFFF"/>
                </a:solidFill>
                <a:latin typeface="Times New Roman"/>
                <a:ea typeface="Times New Roman"/>
                <a:cs typeface="Times New Roman"/>
                <a:sym typeface="Times New Roman"/>
              </a:rPr>
              <a:t>Transcribed all audio files using OpenAI Whisper `large-v2`. Modularized transcription logic in a Jupyter notebook for scalable processing.</a:t>
            </a:r>
            <a:endParaRPr sz="1550">
              <a:solidFill>
                <a:schemeClr val="dk1"/>
              </a:solidFill>
              <a:latin typeface="Times New Roman"/>
              <a:ea typeface="Times New Roman"/>
              <a:cs typeface="Times New Roman"/>
              <a:sym typeface="Times New Roman"/>
            </a:endParaRPr>
          </a:p>
        </p:txBody>
      </p:sp>
      <p:sp>
        <p:nvSpPr>
          <p:cNvPr id="82" name="Google Shape;82;p4"/>
          <p:cNvSpPr/>
          <p:nvPr/>
        </p:nvSpPr>
        <p:spPr>
          <a:xfrm>
            <a:off x="707112" y="5194697"/>
            <a:ext cx="2514124" cy="297180"/>
          </a:xfrm>
          <a:prstGeom prst="rect">
            <a:avLst/>
          </a:prstGeom>
          <a:noFill/>
          <a:ln>
            <a:noFill/>
          </a:ln>
        </p:spPr>
        <p:txBody>
          <a:bodyPr spcFirstLastPara="1" wrap="square" lIns="0" tIns="0" rIns="0" bIns="0" anchor="t" anchorCtr="0">
            <a:noAutofit/>
          </a:bodyPr>
          <a:lstStyle/>
          <a:p>
            <a:pPr marL="0" marR="0" lvl="0" indent="0" algn="l" rtl="0">
              <a:lnSpc>
                <a:spcPct val="124324"/>
              </a:lnSpc>
              <a:spcBef>
                <a:spcPts val="0"/>
              </a:spcBef>
              <a:spcAft>
                <a:spcPts val="0"/>
              </a:spcAft>
              <a:buClr>
                <a:srgbClr val="FFFFFF"/>
              </a:buClr>
              <a:buSzPts val="1850"/>
              <a:buFont typeface="Times New Roman"/>
              <a:buNone/>
            </a:pPr>
            <a:r>
              <a:rPr lang="en-US" sz="1850">
                <a:solidFill>
                  <a:srgbClr val="FFFFFF"/>
                </a:solidFill>
                <a:latin typeface="Times New Roman"/>
                <a:ea typeface="Times New Roman"/>
                <a:cs typeface="Times New Roman"/>
                <a:sym typeface="Times New Roman"/>
              </a:rPr>
              <a:t>Metadata Management</a:t>
            </a:r>
            <a:endParaRPr sz="1850">
              <a:solidFill>
                <a:schemeClr val="dk1"/>
              </a:solidFill>
              <a:latin typeface="Times New Roman"/>
              <a:ea typeface="Times New Roman"/>
              <a:cs typeface="Times New Roman"/>
              <a:sym typeface="Times New Roman"/>
            </a:endParaRPr>
          </a:p>
        </p:txBody>
      </p:sp>
      <p:sp>
        <p:nvSpPr>
          <p:cNvPr id="83" name="Google Shape;83;p4"/>
          <p:cNvSpPr/>
          <p:nvPr/>
        </p:nvSpPr>
        <p:spPr>
          <a:xfrm>
            <a:off x="707112" y="5693926"/>
            <a:ext cx="6375321" cy="969764"/>
          </a:xfrm>
          <a:prstGeom prst="rect">
            <a:avLst/>
          </a:prstGeom>
          <a:noFill/>
          <a:ln>
            <a:noFill/>
          </a:ln>
        </p:spPr>
        <p:txBody>
          <a:bodyPr spcFirstLastPara="1" wrap="square" lIns="0" tIns="0" rIns="0" bIns="0" anchor="t" anchorCtr="0">
            <a:noAutofit/>
          </a:bodyPr>
          <a:lstStyle/>
          <a:p>
            <a:pPr marL="342900" marR="0" lvl="0" indent="-342900" algn="l" rtl="0">
              <a:lnSpc>
                <a:spcPct val="161290"/>
              </a:lnSpc>
              <a:spcBef>
                <a:spcPts val="0"/>
              </a:spcBef>
              <a:spcAft>
                <a:spcPts val="0"/>
              </a:spcAft>
              <a:buClr>
                <a:srgbClr val="FFFFFF"/>
              </a:buClr>
              <a:buSzPts val="1550"/>
              <a:buFont typeface="Times New Roman"/>
              <a:buChar char="•"/>
            </a:pPr>
            <a:r>
              <a:rPr lang="en-US" sz="1550">
                <a:solidFill>
                  <a:srgbClr val="FFFFFF"/>
                </a:solidFill>
                <a:latin typeface="Times New Roman"/>
                <a:ea typeface="Times New Roman"/>
                <a:cs typeface="Times New Roman"/>
                <a:sym typeface="Times New Roman"/>
              </a:rPr>
              <a:t>Collected, cleaned, and organized video metadata (titles, durations, YouTube links, channel names). Ensured accurate linkage between metadata and transcribed text for efficient retrieval and UI features.</a:t>
            </a:r>
            <a:endParaRPr sz="1550">
              <a:solidFill>
                <a:schemeClr val="dk1"/>
              </a:solidFill>
              <a:latin typeface="Times New Roman"/>
              <a:ea typeface="Times New Roman"/>
              <a:cs typeface="Times New Roman"/>
              <a:sym typeface="Times New Roman"/>
            </a:endParaRPr>
          </a:p>
        </p:txBody>
      </p:sp>
      <p:pic>
        <p:nvPicPr>
          <p:cNvPr id="84" name="Google Shape;84;p4" descr="preencoded.png"/>
          <p:cNvPicPr preferRelativeResize="0"/>
          <p:nvPr/>
        </p:nvPicPr>
        <p:blipFill rotWithShape="1">
          <a:blip r:embed="rId3">
            <a:alphaModFix/>
          </a:blip>
          <a:srcRect/>
          <a:stretch/>
        </p:blipFill>
        <p:spPr>
          <a:xfrm>
            <a:off x="8282583" y="1"/>
            <a:ext cx="6347817" cy="81665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5"/>
          <p:cNvSpPr/>
          <p:nvPr/>
        </p:nvSpPr>
        <p:spPr>
          <a:xfrm>
            <a:off x="837724" y="611076"/>
            <a:ext cx="8616434" cy="70401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Times New Roman"/>
              <a:buNone/>
            </a:pPr>
            <a:r>
              <a:rPr lang="en-US" sz="4400">
                <a:solidFill>
                  <a:srgbClr val="FFFFFF"/>
                </a:solidFill>
                <a:latin typeface="Times New Roman"/>
                <a:ea typeface="Times New Roman"/>
                <a:cs typeface="Times New Roman"/>
                <a:sym typeface="Times New Roman"/>
              </a:rPr>
              <a:t>Data Preprocessing &amp; Embedding</a:t>
            </a:r>
            <a:endParaRPr sz="4400">
              <a:solidFill>
                <a:schemeClr val="dk1"/>
              </a:solidFill>
              <a:latin typeface="Times New Roman"/>
              <a:ea typeface="Times New Roman"/>
              <a:cs typeface="Times New Roman"/>
              <a:sym typeface="Times New Roman"/>
            </a:endParaRPr>
          </a:p>
        </p:txBody>
      </p:sp>
      <p:pic>
        <p:nvPicPr>
          <p:cNvPr id="91" name="Google Shape;91;p5" descr="preencoded.png"/>
          <p:cNvPicPr preferRelativeResize="0"/>
          <p:nvPr/>
        </p:nvPicPr>
        <p:blipFill rotWithShape="1">
          <a:blip r:embed="rId3">
            <a:alphaModFix/>
          </a:blip>
          <a:srcRect/>
          <a:stretch/>
        </p:blipFill>
        <p:spPr>
          <a:xfrm>
            <a:off x="3189045" y="2028030"/>
            <a:ext cx="598408" cy="598408"/>
          </a:xfrm>
          <a:prstGeom prst="rect">
            <a:avLst/>
          </a:prstGeom>
          <a:noFill/>
          <a:ln>
            <a:noFill/>
          </a:ln>
        </p:spPr>
      </p:pic>
      <p:sp>
        <p:nvSpPr>
          <p:cNvPr id="92" name="Google Shape;92;p5"/>
          <p:cNvSpPr/>
          <p:nvPr/>
        </p:nvSpPr>
        <p:spPr>
          <a:xfrm>
            <a:off x="1980729" y="2925642"/>
            <a:ext cx="2816185" cy="351949"/>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Clr>
                <a:srgbClr val="FFFFFF"/>
              </a:buClr>
              <a:buSzPts val="2200"/>
              <a:buFont typeface="Times New Roman"/>
              <a:buNone/>
            </a:pPr>
            <a:r>
              <a:rPr lang="en-US" sz="2200" dirty="0">
                <a:solidFill>
                  <a:srgbClr val="FFFFFF"/>
                </a:solidFill>
                <a:latin typeface="Times New Roman"/>
                <a:ea typeface="Times New Roman"/>
                <a:cs typeface="Times New Roman"/>
                <a:sym typeface="Times New Roman"/>
              </a:rPr>
              <a:t>Text Chunking</a:t>
            </a:r>
            <a:endParaRPr sz="2200" dirty="0">
              <a:solidFill>
                <a:schemeClr val="dk1"/>
              </a:solidFill>
              <a:latin typeface="Times New Roman"/>
              <a:ea typeface="Times New Roman"/>
              <a:cs typeface="Times New Roman"/>
              <a:sym typeface="Times New Roman"/>
            </a:endParaRPr>
          </a:p>
        </p:txBody>
      </p:sp>
      <p:sp>
        <p:nvSpPr>
          <p:cNvPr id="93" name="Google Shape;93;p5"/>
          <p:cNvSpPr/>
          <p:nvPr/>
        </p:nvSpPr>
        <p:spPr>
          <a:xfrm>
            <a:off x="1980729" y="3421180"/>
            <a:ext cx="4118848" cy="1532096"/>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Times New Roman"/>
              <a:buNone/>
            </a:pPr>
            <a:r>
              <a:rPr lang="en-US" sz="1850" dirty="0">
                <a:solidFill>
                  <a:srgbClr val="FFFFFF"/>
                </a:solidFill>
                <a:latin typeface="Times New Roman"/>
                <a:ea typeface="Times New Roman"/>
                <a:cs typeface="Times New Roman"/>
                <a:sym typeface="Times New Roman"/>
              </a:rPr>
              <a:t>Long transcripts were divided into smaller, semantically coherent chunks, ensuring manageable sizes for retrieval and LLM context.</a:t>
            </a:r>
            <a:endParaRPr sz="1850" dirty="0">
              <a:solidFill>
                <a:schemeClr val="dk1"/>
              </a:solidFill>
              <a:latin typeface="Times New Roman"/>
              <a:ea typeface="Times New Roman"/>
              <a:cs typeface="Times New Roman"/>
              <a:sym typeface="Times New Roman"/>
            </a:endParaRPr>
          </a:p>
        </p:txBody>
      </p:sp>
      <p:pic>
        <p:nvPicPr>
          <p:cNvPr id="97" name="Google Shape;97;p5"/>
          <p:cNvPicPr preferRelativeResize="0"/>
          <p:nvPr/>
        </p:nvPicPr>
        <p:blipFill rotWithShape="1">
          <a:blip r:embed="rId4">
            <a:alphaModFix/>
          </a:blip>
          <a:srcRect/>
          <a:stretch/>
        </p:blipFill>
        <p:spPr>
          <a:xfrm>
            <a:off x="12879467" y="7749432"/>
            <a:ext cx="1636316" cy="358171"/>
          </a:xfrm>
          <a:prstGeom prst="rect">
            <a:avLst/>
          </a:prstGeom>
          <a:noFill/>
          <a:ln>
            <a:noFill/>
          </a:ln>
        </p:spPr>
      </p:pic>
      <p:sp>
        <p:nvSpPr>
          <p:cNvPr id="98" name="Google Shape;98;p5"/>
          <p:cNvSpPr/>
          <p:nvPr/>
        </p:nvSpPr>
        <p:spPr>
          <a:xfrm>
            <a:off x="1980729" y="5527267"/>
            <a:ext cx="4118848" cy="1532096"/>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Times New Roman"/>
              <a:buNone/>
            </a:pPr>
            <a:r>
              <a:rPr lang="en-US" sz="1850">
                <a:solidFill>
                  <a:srgbClr val="FFFFFF"/>
                </a:solidFill>
                <a:latin typeface="Times New Roman"/>
                <a:ea typeface="Times New Roman"/>
                <a:cs typeface="Times New Roman"/>
                <a:sym typeface="Times New Roman"/>
              </a:rPr>
              <a:t>Chunk size: 500 characters </a:t>
            </a:r>
            <a:endParaRPr/>
          </a:p>
          <a:p>
            <a:pPr marL="0" marR="0" lvl="0" indent="0" algn="l" rtl="0">
              <a:lnSpc>
                <a:spcPct val="162162"/>
              </a:lnSpc>
              <a:spcBef>
                <a:spcPts val="0"/>
              </a:spcBef>
              <a:spcAft>
                <a:spcPts val="0"/>
              </a:spcAft>
              <a:buClr>
                <a:srgbClr val="FFFFFF"/>
              </a:buClr>
              <a:buSzPts val="1850"/>
              <a:buFont typeface="Times New Roman"/>
              <a:buNone/>
            </a:pPr>
            <a:r>
              <a:rPr lang="en-US" sz="1850">
                <a:solidFill>
                  <a:srgbClr val="FFFFFF"/>
                </a:solidFill>
                <a:latin typeface="Times New Roman"/>
                <a:ea typeface="Times New Roman"/>
                <a:cs typeface="Times New Roman"/>
                <a:sym typeface="Times New Roman"/>
              </a:rPr>
              <a:t>Overlaps: 100 characters</a:t>
            </a:r>
            <a:endParaRPr/>
          </a:p>
          <a:p>
            <a:pPr marL="0" marR="0" lvl="0" indent="0" algn="l" rtl="0">
              <a:lnSpc>
                <a:spcPct val="162162"/>
              </a:lnSpc>
              <a:spcBef>
                <a:spcPts val="0"/>
              </a:spcBef>
              <a:spcAft>
                <a:spcPts val="0"/>
              </a:spcAft>
              <a:buClr>
                <a:schemeClr val="dk1"/>
              </a:buClr>
              <a:buSzPts val="1850"/>
              <a:buFont typeface="Calibri"/>
              <a:buNone/>
            </a:pPr>
            <a:endParaRPr sz="1850">
              <a:solidFill>
                <a:schemeClr val="dk1"/>
              </a:solidFill>
              <a:latin typeface="Times New Roman"/>
              <a:ea typeface="Times New Roman"/>
              <a:cs typeface="Times New Roman"/>
              <a:sym typeface="Times New Roman"/>
            </a:endParaRPr>
          </a:p>
        </p:txBody>
      </p:sp>
      <p:sp>
        <p:nvSpPr>
          <p:cNvPr id="100" name="Google Shape;100;p5"/>
          <p:cNvSpPr/>
          <p:nvPr/>
        </p:nvSpPr>
        <p:spPr>
          <a:xfrm>
            <a:off x="0" y="0"/>
            <a:ext cx="146304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Index type: </a:t>
            </a:r>
            <a:r>
              <a:rPr lang="en-US" sz="1000" b="0" i="0" u="none" strike="noStrike" cap="none">
                <a:solidFill>
                  <a:schemeClr val="dk1"/>
                </a:solidFill>
                <a:latin typeface="Arimo"/>
                <a:ea typeface="Arimo"/>
                <a:cs typeface="Arimo"/>
                <a:sym typeface="Arimo"/>
              </a:rPr>
              <a:t>IndexFlatL2</a:t>
            </a:r>
            <a:r>
              <a:rPr lang="en-US" sz="900" b="0" i="0" u="none" strike="noStrike" cap="none">
                <a:solidFill>
                  <a:schemeClr val="dk1"/>
                </a:solidFill>
                <a:latin typeface="Calibri"/>
                <a:ea typeface="Calibri"/>
                <a:cs typeface="Calibri"/>
                <a:sym typeface="Calibri"/>
              </a:rPr>
              <a:t> for quick prototyping </a:t>
            </a:r>
            <a:endParaRPr sz="1800" b="0" i="0" u="none" strike="noStrike" cap="none">
              <a:solidFill>
                <a:schemeClr val="dk1"/>
              </a:solidFill>
              <a:latin typeface="Arial"/>
              <a:ea typeface="Arial"/>
              <a:cs typeface="Arial"/>
              <a:sym typeface="Arial"/>
            </a:endParaRPr>
          </a:p>
        </p:txBody>
      </p:sp>
      <p:sp>
        <p:nvSpPr>
          <p:cNvPr id="101" name="Google Shape;101;p5"/>
          <p:cNvSpPr/>
          <p:nvPr/>
        </p:nvSpPr>
        <p:spPr>
          <a:xfrm>
            <a:off x="152400" y="152400"/>
            <a:ext cx="146304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Index type: </a:t>
            </a:r>
            <a:r>
              <a:rPr lang="en-US" sz="1000" b="0" i="0" u="none" strike="noStrike" cap="none">
                <a:solidFill>
                  <a:schemeClr val="dk1"/>
                </a:solidFill>
                <a:latin typeface="Arimo"/>
                <a:ea typeface="Arimo"/>
                <a:cs typeface="Arimo"/>
                <a:sym typeface="Arimo"/>
              </a:rPr>
              <a:t>IndexFlatL2</a:t>
            </a:r>
            <a:r>
              <a:rPr lang="en-US" sz="9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
        <p:nvSpPr>
          <p:cNvPr id="102" name="Google Shape;102;p5"/>
          <p:cNvSpPr/>
          <p:nvPr/>
        </p:nvSpPr>
        <p:spPr>
          <a:xfrm>
            <a:off x="304800" y="304800"/>
            <a:ext cx="146304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Index type: </a:t>
            </a:r>
            <a:r>
              <a:rPr lang="en-US" sz="1000" b="0" i="0" u="none" strike="noStrike" cap="none">
                <a:solidFill>
                  <a:schemeClr val="dk1"/>
                </a:solidFill>
                <a:latin typeface="Arimo"/>
                <a:ea typeface="Arimo"/>
                <a:cs typeface="Arimo"/>
                <a:sym typeface="Arimo"/>
              </a:rPr>
              <a:t>IndexFlatL2</a:t>
            </a:r>
            <a:r>
              <a:rPr lang="en-US" sz="9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
        <p:nvSpPr>
          <p:cNvPr id="103" name="Google Shape;103;p5"/>
          <p:cNvSpPr/>
          <p:nvPr/>
        </p:nvSpPr>
        <p:spPr>
          <a:xfrm>
            <a:off x="457200" y="457200"/>
            <a:ext cx="146304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Index type: </a:t>
            </a:r>
            <a:r>
              <a:rPr lang="en-US" sz="1000" b="0" i="0" u="none" strike="noStrike" cap="none">
                <a:solidFill>
                  <a:schemeClr val="dk1"/>
                </a:solidFill>
                <a:latin typeface="Arimo"/>
                <a:ea typeface="Arimo"/>
                <a:cs typeface="Arimo"/>
                <a:sym typeface="Arimo"/>
              </a:rPr>
              <a:t>IndexFlatL2</a:t>
            </a:r>
            <a:r>
              <a:rPr lang="en-US" sz="9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61C8E03A-73D8-26F7-00B1-729E8CAC39B8}"/>
              </a:ext>
            </a:extLst>
          </p:cNvPr>
          <p:cNvPicPr>
            <a:picLocks noChangeAspect="1"/>
          </p:cNvPicPr>
          <p:nvPr/>
        </p:nvPicPr>
        <p:blipFill>
          <a:blip r:embed="rId5"/>
          <a:stretch>
            <a:fillRect/>
          </a:stretch>
        </p:blipFill>
        <p:spPr>
          <a:xfrm>
            <a:off x="7803066" y="1655067"/>
            <a:ext cx="6216219" cy="626973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6"/>
          <p:cNvSpPr/>
          <p:nvPr/>
        </p:nvSpPr>
        <p:spPr>
          <a:xfrm>
            <a:off x="837724" y="743319"/>
            <a:ext cx="7494151" cy="70401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Times New Roman"/>
              <a:buNone/>
            </a:pPr>
            <a:r>
              <a:rPr lang="en-US" sz="4400">
                <a:solidFill>
                  <a:srgbClr val="FFFFFF"/>
                </a:solidFill>
                <a:latin typeface="Times New Roman"/>
                <a:ea typeface="Times New Roman"/>
                <a:cs typeface="Times New Roman"/>
                <a:sym typeface="Times New Roman"/>
              </a:rPr>
              <a:t>Query Processing &amp; Retrieval</a:t>
            </a:r>
            <a:endParaRPr sz="4400">
              <a:solidFill>
                <a:schemeClr val="dk1"/>
              </a:solidFill>
              <a:latin typeface="Times New Roman"/>
              <a:ea typeface="Times New Roman"/>
              <a:cs typeface="Times New Roman"/>
              <a:sym typeface="Times New Roman"/>
            </a:endParaRPr>
          </a:p>
        </p:txBody>
      </p:sp>
      <p:pic>
        <p:nvPicPr>
          <p:cNvPr id="110" name="Google Shape;110;p6" descr="preencoded.png"/>
          <p:cNvPicPr preferRelativeResize="0"/>
          <p:nvPr/>
        </p:nvPicPr>
        <p:blipFill rotWithShape="1">
          <a:blip r:embed="rId3">
            <a:alphaModFix/>
          </a:blip>
          <a:srcRect/>
          <a:stretch/>
        </p:blipFill>
        <p:spPr>
          <a:xfrm>
            <a:off x="4764416" y="2169571"/>
            <a:ext cx="4318278" cy="957501"/>
          </a:xfrm>
          <a:prstGeom prst="rect">
            <a:avLst/>
          </a:prstGeom>
          <a:noFill/>
          <a:ln>
            <a:noFill/>
          </a:ln>
        </p:spPr>
      </p:pic>
      <p:sp>
        <p:nvSpPr>
          <p:cNvPr id="111" name="Google Shape;111;p6"/>
          <p:cNvSpPr/>
          <p:nvPr/>
        </p:nvSpPr>
        <p:spPr>
          <a:xfrm>
            <a:off x="5355457" y="3313084"/>
            <a:ext cx="3335655"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Times New Roman"/>
              <a:buNone/>
            </a:pPr>
            <a:r>
              <a:rPr lang="en-US" sz="2200" u="sng" dirty="0">
                <a:solidFill>
                  <a:srgbClr val="FFFFFF"/>
                </a:solidFill>
                <a:latin typeface="Times New Roman"/>
                <a:ea typeface="Times New Roman"/>
                <a:cs typeface="Times New Roman"/>
                <a:sym typeface="Times New Roman"/>
              </a:rPr>
              <a:t>Query Input &amp; Embedding</a:t>
            </a:r>
            <a:endParaRPr sz="2200" u="sng" dirty="0">
              <a:solidFill>
                <a:schemeClr val="dk1"/>
              </a:solidFill>
              <a:latin typeface="Times New Roman"/>
              <a:ea typeface="Times New Roman"/>
              <a:cs typeface="Times New Roman"/>
              <a:sym typeface="Times New Roman"/>
            </a:endParaRPr>
          </a:p>
        </p:txBody>
      </p:sp>
      <p:sp>
        <p:nvSpPr>
          <p:cNvPr id="112" name="Google Shape;112;p6"/>
          <p:cNvSpPr/>
          <p:nvPr/>
        </p:nvSpPr>
        <p:spPr>
          <a:xfrm>
            <a:off x="5387794" y="3838378"/>
            <a:ext cx="3511278" cy="1149072"/>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Times New Roman"/>
              <a:buNone/>
            </a:pPr>
            <a:r>
              <a:rPr lang="en-US" sz="1850" dirty="0">
                <a:solidFill>
                  <a:srgbClr val="FFFFFF"/>
                </a:solidFill>
                <a:latin typeface="Times New Roman"/>
                <a:ea typeface="Times New Roman"/>
                <a:cs typeface="Times New Roman"/>
                <a:sym typeface="Times New Roman"/>
              </a:rPr>
              <a:t>User questions are transformed into vector embeddings for precise semantic search within the system.</a:t>
            </a:r>
            <a:endParaRPr sz="1850" dirty="0">
              <a:solidFill>
                <a:schemeClr val="dk1"/>
              </a:solidFill>
              <a:latin typeface="Times New Roman"/>
              <a:ea typeface="Times New Roman"/>
              <a:cs typeface="Times New Roman"/>
              <a:sym typeface="Times New Roman"/>
            </a:endParaRPr>
          </a:p>
        </p:txBody>
      </p:sp>
      <p:pic>
        <p:nvPicPr>
          <p:cNvPr id="113" name="Google Shape;113;p6" descr="preencoded.png"/>
          <p:cNvPicPr preferRelativeResize="0"/>
          <p:nvPr/>
        </p:nvPicPr>
        <p:blipFill rotWithShape="1">
          <a:blip r:embed="rId4">
            <a:alphaModFix/>
          </a:blip>
          <a:srcRect/>
          <a:stretch/>
        </p:blipFill>
        <p:spPr>
          <a:xfrm>
            <a:off x="9455159" y="2141627"/>
            <a:ext cx="4318278" cy="957501"/>
          </a:xfrm>
          <a:prstGeom prst="rect">
            <a:avLst/>
          </a:prstGeom>
          <a:noFill/>
          <a:ln>
            <a:noFill/>
          </a:ln>
        </p:spPr>
      </p:pic>
      <p:sp>
        <p:nvSpPr>
          <p:cNvPr id="114" name="Google Shape;114;p6"/>
          <p:cNvSpPr/>
          <p:nvPr/>
        </p:nvSpPr>
        <p:spPr>
          <a:xfrm>
            <a:off x="10202624" y="3313084"/>
            <a:ext cx="2816185"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Times New Roman"/>
              <a:buNone/>
            </a:pPr>
            <a:r>
              <a:rPr lang="en-US" sz="2200" u="sng" dirty="0">
                <a:solidFill>
                  <a:srgbClr val="FFFFFF"/>
                </a:solidFill>
                <a:latin typeface="Times New Roman"/>
                <a:ea typeface="Times New Roman"/>
                <a:cs typeface="Times New Roman"/>
                <a:sym typeface="Times New Roman"/>
              </a:rPr>
              <a:t>Context Assembly</a:t>
            </a:r>
            <a:endParaRPr sz="2200" u="sng" dirty="0">
              <a:solidFill>
                <a:schemeClr val="dk1"/>
              </a:solidFill>
              <a:latin typeface="Times New Roman"/>
              <a:ea typeface="Times New Roman"/>
              <a:cs typeface="Times New Roman"/>
              <a:sym typeface="Times New Roman"/>
            </a:endParaRPr>
          </a:p>
        </p:txBody>
      </p:sp>
      <p:sp>
        <p:nvSpPr>
          <p:cNvPr id="115" name="Google Shape;115;p6"/>
          <p:cNvSpPr/>
          <p:nvPr/>
        </p:nvSpPr>
        <p:spPr>
          <a:xfrm>
            <a:off x="10277790" y="3858765"/>
            <a:ext cx="3495647" cy="1149072"/>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Times New Roman"/>
              <a:buNone/>
            </a:pPr>
            <a:r>
              <a:rPr lang="en-US" sz="1850" dirty="0">
                <a:solidFill>
                  <a:srgbClr val="FFFFFF"/>
                </a:solidFill>
                <a:latin typeface="Times New Roman"/>
                <a:ea typeface="Times New Roman"/>
                <a:cs typeface="Times New Roman"/>
                <a:sym typeface="Times New Roman"/>
              </a:rPr>
              <a:t>Retrieved, relevant text chunks are compiled to provide detailed context for the large language model.</a:t>
            </a:r>
            <a:endParaRPr sz="1850" dirty="0">
              <a:solidFill>
                <a:schemeClr val="dk1"/>
              </a:solidFill>
              <a:latin typeface="Times New Roman"/>
              <a:ea typeface="Times New Roman"/>
              <a:cs typeface="Times New Roman"/>
              <a:sym typeface="Times New Roman"/>
            </a:endParaRPr>
          </a:p>
        </p:txBody>
      </p:sp>
      <p:pic>
        <p:nvPicPr>
          <p:cNvPr id="116" name="Google Shape;116;p6"/>
          <p:cNvPicPr preferRelativeResize="0"/>
          <p:nvPr/>
        </p:nvPicPr>
        <p:blipFill rotWithShape="1">
          <a:blip r:embed="rId5">
            <a:alphaModFix/>
          </a:blip>
          <a:srcRect/>
          <a:stretch/>
        </p:blipFill>
        <p:spPr>
          <a:xfrm>
            <a:off x="12835054" y="7794036"/>
            <a:ext cx="1746135" cy="358171"/>
          </a:xfrm>
          <a:prstGeom prst="rect">
            <a:avLst/>
          </a:prstGeom>
          <a:noFill/>
          <a:ln>
            <a:noFill/>
          </a:ln>
        </p:spPr>
      </p:pic>
      <p:sp>
        <p:nvSpPr>
          <p:cNvPr id="117" name="Google Shape;117;p6"/>
          <p:cNvSpPr/>
          <p:nvPr/>
        </p:nvSpPr>
        <p:spPr>
          <a:xfrm>
            <a:off x="5387793" y="5927227"/>
            <a:ext cx="3839647" cy="1149072"/>
          </a:xfrm>
          <a:prstGeom prst="rect">
            <a:avLst/>
          </a:prstGeom>
          <a:noFill/>
          <a:ln>
            <a:noFill/>
          </a:ln>
        </p:spPr>
        <p:txBody>
          <a:bodyPr spcFirstLastPara="1" wrap="square" lIns="0" tIns="0" rIns="0" bIns="0" anchor="t" anchorCtr="0">
            <a:noAutofit/>
          </a:bodyPr>
          <a:lstStyle/>
          <a:p>
            <a:pPr>
              <a:lnSpc>
                <a:spcPct val="150000"/>
              </a:lnSpc>
            </a:pPr>
            <a:r>
              <a:rPr lang="en-US" sz="1850" dirty="0">
                <a:solidFill>
                  <a:schemeClr val="bg1"/>
                </a:solidFill>
                <a:latin typeface="Times New Roman"/>
                <a:ea typeface="Times New Roman"/>
                <a:cs typeface="Times New Roman"/>
                <a:sym typeface="Times New Roman"/>
              </a:rPr>
              <a:t>Query Embedding: </a:t>
            </a:r>
            <a:r>
              <a:rPr lang="en-US" sz="1600" dirty="0">
                <a:solidFill>
                  <a:schemeClr val="bg1"/>
                </a:solidFill>
                <a:latin typeface="Times New Roman" panose="02020603050405020304" pitchFamily="18" charset="0"/>
                <a:cs typeface="Times New Roman" panose="02020603050405020304" pitchFamily="18" charset="0"/>
              </a:rPr>
              <a:t>all-MiniLM-L6-v2</a:t>
            </a:r>
          </a:p>
          <a:p>
            <a:pPr marL="0" marR="0" lvl="0" indent="0" algn="l" rtl="0">
              <a:lnSpc>
                <a:spcPct val="150000"/>
              </a:lnSpc>
              <a:spcBef>
                <a:spcPts val="0"/>
              </a:spcBef>
              <a:spcAft>
                <a:spcPts val="0"/>
              </a:spcAft>
              <a:buNone/>
            </a:pPr>
            <a:r>
              <a:rPr lang="en-US" sz="2000" dirty="0">
                <a:solidFill>
                  <a:schemeClr val="bg1"/>
                </a:solidFill>
                <a:latin typeface="Times New Roman"/>
                <a:ea typeface="Times New Roman"/>
                <a:cs typeface="Times New Roman"/>
                <a:sym typeface="Times New Roman"/>
              </a:rPr>
              <a:t>Query embedding </a:t>
            </a:r>
            <a:r>
              <a:rPr lang="en-US" sz="2000" dirty="0">
                <a:solidFill>
                  <a:schemeClr val="lt1"/>
                </a:solidFill>
                <a:latin typeface="Times New Roman"/>
                <a:ea typeface="Times New Roman"/>
                <a:cs typeface="Times New Roman"/>
                <a:sym typeface="Times New Roman"/>
              </a:rPr>
              <a:t>dimension: 768</a:t>
            </a:r>
            <a:endParaRPr sz="1850" dirty="0">
              <a:solidFill>
                <a:schemeClr val="lt1"/>
              </a:solidFill>
              <a:latin typeface="Times New Roman"/>
              <a:ea typeface="Times New Roman"/>
              <a:cs typeface="Times New Roman"/>
              <a:sym typeface="Times New Roman"/>
            </a:endParaRPr>
          </a:p>
        </p:txBody>
      </p:sp>
      <p:sp>
        <p:nvSpPr>
          <p:cNvPr id="118" name="Google Shape;118;p6"/>
          <p:cNvSpPr/>
          <p:nvPr/>
        </p:nvSpPr>
        <p:spPr>
          <a:xfrm>
            <a:off x="5638270" y="5708421"/>
            <a:ext cx="3839647" cy="1149072"/>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None/>
            </a:pPr>
            <a:endParaRPr sz="1850">
              <a:solidFill>
                <a:schemeClr val="lt1"/>
              </a:solidFill>
              <a:latin typeface="Calibri"/>
              <a:ea typeface="Calibri"/>
              <a:cs typeface="Calibri"/>
              <a:sym typeface="Calibri"/>
            </a:endParaRPr>
          </a:p>
        </p:txBody>
      </p:sp>
      <p:sp>
        <p:nvSpPr>
          <p:cNvPr id="119" name="Google Shape;119;p6"/>
          <p:cNvSpPr/>
          <p:nvPr/>
        </p:nvSpPr>
        <p:spPr>
          <a:xfrm>
            <a:off x="10276458" y="5927227"/>
            <a:ext cx="4413481" cy="1581715"/>
          </a:xfrm>
          <a:prstGeom prst="rect">
            <a:avLst/>
          </a:prstGeom>
          <a:noFill/>
          <a:ln>
            <a:noFill/>
          </a:ln>
        </p:spPr>
        <p:txBody>
          <a:bodyPr spcFirstLastPara="1" wrap="square" lIns="0" tIns="0" rIns="0" bIns="0" anchor="t" anchorCtr="0">
            <a:noAutofit/>
          </a:bodyPr>
          <a:lstStyle/>
          <a:p>
            <a:pPr>
              <a:lnSpc>
                <a:spcPct val="162162"/>
              </a:lnSpc>
              <a:buClr>
                <a:srgbClr val="FFFFFF"/>
              </a:buClr>
              <a:buSzPts val="1850"/>
            </a:pPr>
            <a:r>
              <a:rPr lang="en-US" sz="1850" dirty="0" err="1">
                <a:solidFill>
                  <a:srgbClr val="FFFFFF"/>
                </a:solidFill>
                <a:latin typeface="Times New Roman"/>
                <a:cs typeface="Times New Roman"/>
              </a:rPr>
              <a:t>search_type</a:t>
            </a:r>
            <a:r>
              <a:rPr lang="en-US" sz="1850" dirty="0">
                <a:solidFill>
                  <a:srgbClr val="FFFFFF"/>
                </a:solidFill>
                <a:latin typeface="Times New Roman"/>
                <a:cs typeface="Times New Roman"/>
              </a:rPr>
              <a:t>="similarity",</a:t>
            </a:r>
          </a:p>
          <a:p>
            <a:pPr>
              <a:lnSpc>
                <a:spcPct val="162162"/>
              </a:lnSpc>
              <a:buClr>
                <a:srgbClr val="FFFFFF"/>
              </a:buClr>
              <a:buSzPts val="1850"/>
            </a:pPr>
            <a:r>
              <a:rPr lang="en-US" sz="1850" dirty="0" err="1">
                <a:solidFill>
                  <a:srgbClr val="FFFFFF"/>
                </a:solidFill>
                <a:latin typeface="Times New Roman"/>
                <a:cs typeface="Times New Roman"/>
              </a:rPr>
              <a:t>search_kwargs</a:t>
            </a:r>
            <a:r>
              <a:rPr lang="en-US" sz="1850" dirty="0">
                <a:solidFill>
                  <a:srgbClr val="FFFFFF"/>
                </a:solidFill>
                <a:latin typeface="Times New Roman"/>
                <a:cs typeface="Times New Roman"/>
              </a:rPr>
              <a:t>={"k": 5}</a:t>
            </a:r>
          </a:p>
        </p:txBody>
      </p:sp>
      <p:sp>
        <p:nvSpPr>
          <p:cNvPr id="95" name="Google Shape;95;p5"/>
          <p:cNvSpPr/>
          <p:nvPr/>
        </p:nvSpPr>
        <p:spPr>
          <a:xfrm>
            <a:off x="455172" y="3301203"/>
            <a:ext cx="2625287"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Times New Roman"/>
              <a:buNone/>
            </a:pPr>
            <a:r>
              <a:rPr lang="en-US" sz="2200" u="sng" dirty="0">
                <a:solidFill>
                  <a:srgbClr val="FFFFFF"/>
                </a:solidFill>
                <a:latin typeface="Times New Roman"/>
                <a:ea typeface="Times New Roman"/>
                <a:cs typeface="Times New Roman"/>
                <a:sym typeface="Times New Roman"/>
              </a:rPr>
              <a:t>Vectorization -FAISS</a:t>
            </a:r>
            <a:endParaRPr sz="2200" u="sng" dirty="0">
              <a:solidFill>
                <a:schemeClr val="dk1"/>
              </a:solidFill>
              <a:latin typeface="Times New Roman"/>
              <a:ea typeface="Times New Roman"/>
              <a:cs typeface="Times New Roman"/>
              <a:sym typeface="Times New Roman"/>
            </a:endParaRPr>
          </a:p>
        </p:txBody>
      </p:sp>
      <p:sp>
        <p:nvSpPr>
          <p:cNvPr id="96" name="Google Shape;96;p5"/>
          <p:cNvSpPr/>
          <p:nvPr/>
        </p:nvSpPr>
        <p:spPr>
          <a:xfrm>
            <a:off x="455172" y="3796741"/>
            <a:ext cx="3692285" cy="1532096"/>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Times New Roman"/>
              <a:buNone/>
            </a:pPr>
            <a:r>
              <a:rPr lang="en-US" sz="1850" dirty="0">
                <a:solidFill>
                  <a:srgbClr val="FFFFFF"/>
                </a:solidFill>
                <a:latin typeface="Times New Roman"/>
                <a:ea typeface="Times New Roman"/>
                <a:cs typeface="Times New Roman"/>
                <a:sym typeface="Times New Roman"/>
              </a:rPr>
              <a:t>Each text chunk was transformed into high-dimensional numerical embeddings using a robust language model, capturing semantic meaning.</a:t>
            </a:r>
            <a:endParaRPr sz="1850" dirty="0">
              <a:solidFill>
                <a:schemeClr val="dk1"/>
              </a:solidFill>
              <a:latin typeface="Times New Roman"/>
              <a:ea typeface="Times New Roman"/>
              <a:cs typeface="Times New Roman"/>
              <a:sym typeface="Times New Roman"/>
            </a:endParaRPr>
          </a:p>
        </p:txBody>
      </p:sp>
      <p:sp>
        <p:nvSpPr>
          <p:cNvPr id="99" name="Google Shape;99;p5"/>
          <p:cNvSpPr/>
          <p:nvPr/>
        </p:nvSpPr>
        <p:spPr>
          <a:xfrm>
            <a:off x="455172" y="5927227"/>
            <a:ext cx="3839647" cy="1532096"/>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Times New Roman"/>
              <a:buNone/>
            </a:pPr>
            <a:r>
              <a:rPr lang="en-US" sz="1850" dirty="0">
                <a:solidFill>
                  <a:srgbClr val="FFFFFF"/>
                </a:solidFill>
                <a:latin typeface="Times New Roman"/>
                <a:ea typeface="Times New Roman"/>
                <a:cs typeface="Times New Roman"/>
                <a:sym typeface="Times New Roman"/>
              </a:rPr>
              <a:t>FAISS: FAISS-CPU package </a:t>
            </a:r>
            <a:endParaRPr dirty="0"/>
          </a:p>
          <a:p>
            <a:pPr marL="0" marR="0" lvl="0" indent="0" algn="l" rtl="0">
              <a:lnSpc>
                <a:spcPct val="162162"/>
              </a:lnSpc>
              <a:spcBef>
                <a:spcPts val="0"/>
              </a:spcBef>
              <a:spcAft>
                <a:spcPts val="0"/>
              </a:spcAft>
              <a:buClr>
                <a:srgbClr val="FFFFFF"/>
              </a:buClr>
              <a:buSzPts val="1850"/>
              <a:buFont typeface="Times New Roman"/>
              <a:buNone/>
            </a:pPr>
            <a:r>
              <a:rPr lang="en-US" sz="1850" dirty="0">
                <a:solidFill>
                  <a:srgbClr val="FFFFFF"/>
                </a:solidFill>
                <a:latin typeface="Times New Roman"/>
                <a:ea typeface="Times New Roman"/>
                <a:cs typeface="Times New Roman"/>
                <a:sym typeface="Times New Roman"/>
              </a:rPr>
              <a:t>Index Type: IndexFlatl2</a:t>
            </a:r>
            <a:endParaRPr dirty="0"/>
          </a:p>
          <a:p>
            <a:pPr marL="0" marR="0" lvl="0" indent="0" algn="l" rtl="0">
              <a:lnSpc>
                <a:spcPct val="162162"/>
              </a:lnSpc>
              <a:spcBef>
                <a:spcPts val="0"/>
              </a:spcBef>
              <a:spcAft>
                <a:spcPts val="0"/>
              </a:spcAft>
              <a:buClr>
                <a:srgbClr val="FFFFFF"/>
              </a:buClr>
              <a:buSzPts val="1850"/>
              <a:buFont typeface="Times New Roman"/>
              <a:buNone/>
            </a:pPr>
            <a:r>
              <a:rPr lang="en-US" sz="1850" dirty="0">
                <a:solidFill>
                  <a:srgbClr val="FFFFFF"/>
                </a:solidFill>
                <a:latin typeface="Times New Roman"/>
                <a:ea typeface="Times New Roman"/>
                <a:cs typeface="Times New Roman"/>
                <a:sym typeface="Times New Roman"/>
              </a:rPr>
              <a:t>Retrieval </a:t>
            </a:r>
            <a:r>
              <a:rPr lang="en-US" sz="1850" dirty="0" err="1">
                <a:solidFill>
                  <a:srgbClr val="FFFFFF"/>
                </a:solidFill>
                <a:latin typeface="Times New Roman"/>
                <a:ea typeface="Times New Roman"/>
                <a:cs typeface="Times New Roman"/>
                <a:sym typeface="Times New Roman"/>
              </a:rPr>
              <a:t>top_k</a:t>
            </a:r>
            <a:r>
              <a:rPr lang="en-US" sz="1850" dirty="0">
                <a:solidFill>
                  <a:srgbClr val="FFFFFF"/>
                </a:solidFill>
                <a:latin typeface="Times New Roman"/>
                <a:ea typeface="Times New Roman"/>
                <a:cs typeface="Times New Roman"/>
                <a:sym typeface="Times New Roman"/>
              </a:rPr>
              <a:t>: 3-5 chunks per query</a:t>
            </a:r>
            <a:endParaRPr dirty="0"/>
          </a:p>
          <a:p>
            <a:pPr marL="0" marR="0" lvl="0" indent="0" algn="l" rtl="0">
              <a:lnSpc>
                <a:spcPct val="162162"/>
              </a:lnSpc>
              <a:spcBef>
                <a:spcPts val="0"/>
              </a:spcBef>
              <a:spcAft>
                <a:spcPts val="0"/>
              </a:spcAft>
              <a:buClr>
                <a:schemeClr val="dk1"/>
              </a:buClr>
              <a:buSzPts val="1850"/>
              <a:buFont typeface="Calibri"/>
              <a:buNone/>
            </a:pPr>
            <a:endParaRPr sz="1850" dirty="0">
              <a:solidFill>
                <a:srgbClr val="FFFFFF"/>
              </a:solidFill>
              <a:latin typeface="Times New Roman"/>
              <a:ea typeface="Times New Roman"/>
              <a:cs typeface="Times New Roman"/>
              <a:sym typeface="Times New Roman"/>
            </a:endParaRPr>
          </a:p>
          <a:p>
            <a:pPr marL="0" marR="0" lvl="0" indent="0" algn="l" rtl="0">
              <a:lnSpc>
                <a:spcPct val="162162"/>
              </a:lnSpc>
              <a:spcBef>
                <a:spcPts val="0"/>
              </a:spcBef>
              <a:spcAft>
                <a:spcPts val="0"/>
              </a:spcAft>
              <a:buClr>
                <a:schemeClr val="dk1"/>
              </a:buClr>
              <a:buSzPts val="1850"/>
              <a:buFont typeface="Calibri"/>
              <a:buNone/>
            </a:pPr>
            <a:endParaRPr sz="1850" dirty="0">
              <a:solidFill>
                <a:schemeClr val="dk1"/>
              </a:solidFill>
              <a:latin typeface="Times New Roman"/>
              <a:ea typeface="Times New Roman"/>
              <a:cs typeface="Times New Roman"/>
              <a:sym typeface="Times New Roman"/>
            </a:endParaRPr>
          </a:p>
        </p:txBody>
      </p:sp>
      <p:pic>
        <p:nvPicPr>
          <p:cNvPr id="2" name="Google Shape;110;p6" descr="preencoded.png">
            <a:extLst>
              <a:ext uri="{FF2B5EF4-FFF2-40B4-BE49-F238E27FC236}">
                <a16:creationId xmlns:a16="http://schemas.microsoft.com/office/drawing/2014/main" id="{F65D004B-3715-F239-A9B1-0339079384CA}"/>
              </a:ext>
            </a:extLst>
          </p:cNvPr>
          <p:cNvPicPr preferRelativeResize="0"/>
          <p:nvPr/>
        </p:nvPicPr>
        <p:blipFill rotWithShape="1">
          <a:blip r:embed="rId3">
            <a:alphaModFix/>
          </a:blip>
          <a:srcRect/>
          <a:stretch/>
        </p:blipFill>
        <p:spPr>
          <a:xfrm>
            <a:off x="126588" y="2148734"/>
            <a:ext cx="4318278" cy="957501"/>
          </a:xfrm>
          <a:prstGeom prst="rect">
            <a:avLst/>
          </a:prstGeom>
          <a:noFill/>
          <a:ln>
            <a:noFill/>
          </a:ln>
        </p:spPr>
      </p:pic>
      <p:pic>
        <p:nvPicPr>
          <p:cNvPr id="4" name="Picture 3">
            <a:extLst>
              <a:ext uri="{FF2B5EF4-FFF2-40B4-BE49-F238E27FC236}">
                <a16:creationId xmlns:a16="http://schemas.microsoft.com/office/drawing/2014/main" id="{89BE71A1-9E9C-7DB3-1629-4DFBCA5D0AAF}"/>
              </a:ext>
            </a:extLst>
          </p:cNvPr>
          <p:cNvPicPr>
            <a:picLocks noChangeAspect="1"/>
          </p:cNvPicPr>
          <p:nvPr/>
        </p:nvPicPr>
        <p:blipFill>
          <a:blip r:embed="rId6"/>
          <a:stretch>
            <a:fillRect/>
          </a:stretch>
        </p:blipFill>
        <p:spPr>
          <a:xfrm flipV="1">
            <a:off x="1839925" y="2424434"/>
            <a:ext cx="662997" cy="391885"/>
          </a:xfrm>
          <a:prstGeom prst="rect">
            <a:avLst/>
          </a:prstGeom>
        </p:spPr>
      </p:pic>
      <p:pic>
        <p:nvPicPr>
          <p:cNvPr id="94" name="Google Shape;94;p5" descr="preencoded.png"/>
          <p:cNvPicPr preferRelativeResize="0"/>
          <p:nvPr/>
        </p:nvPicPr>
        <p:blipFill rotWithShape="1">
          <a:blip r:embed="rId7">
            <a:alphaModFix/>
          </a:blip>
          <a:srcRect/>
          <a:stretch/>
        </p:blipFill>
        <p:spPr>
          <a:xfrm>
            <a:off x="2032223" y="2328280"/>
            <a:ext cx="598408" cy="59840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7"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126" name="Google Shape;126;p7"/>
          <p:cNvSpPr/>
          <p:nvPr/>
        </p:nvSpPr>
        <p:spPr>
          <a:xfrm>
            <a:off x="6184563" y="386337"/>
            <a:ext cx="7468553" cy="869356"/>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Times New Roman"/>
              <a:buNone/>
            </a:pPr>
            <a:r>
              <a:rPr lang="en-US" sz="4400">
                <a:solidFill>
                  <a:srgbClr val="FFFFFF"/>
                </a:solidFill>
                <a:latin typeface="Times New Roman"/>
                <a:ea typeface="Times New Roman"/>
                <a:cs typeface="Times New Roman"/>
                <a:sym typeface="Times New Roman"/>
              </a:rPr>
              <a:t>LLM Integration &amp; Generation</a:t>
            </a:r>
            <a:endParaRPr sz="4400">
              <a:solidFill>
                <a:schemeClr val="dk1"/>
              </a:solidFill>
              <a:latin typeface="Times New Roman"/>
              <a:ea typeface="Times New Roman"/>
              <a:cs typeface="Times New Roman"/>
              <a:sym typeface="Times New Roman"/>
            </a:endParaRPr>
          </a:p>
        </p:txBody>
      </p:sp>
      <p:pic>
        <p:nvPicPr>
          <p:cNvPr id="127" name="Google Shape;127;p7" descr="preencoded.png"/>
          <p:cNvPicPr preferRelativeResize="0"/>
          <p:nvPr/>
        </p:nvPicPr>
        <p:blipFill rotWithShape="1">
          <a:blip r:embed="rId4">
            <a:alphaModFix/>
            <a:duotone>
              <a:schemeClr val="accent4">
                <a:shade val="45000"/>
                <a:satMod val="135000"/>
              </a:schemeClr>
              <a:prstClr val="white"/>
            </a:duotone>
          </a:blip>
          <a:srcRect/>
          <a:stretch/>
        </p:blipFill>
        <p:spPr>
          <a:xfrm>
            <a:off x="6324124" y="3178099"/>
            <a:ext cx="1196816" cy="1609746"/>
          </a:xfrm>
          <a:prstGeom prst="rect">
            <a:avLst/>
          </a:prstGeom>
          <a:noFill/>
          <a:ln>
            <a:noFill/>
          </a:ln>
        </p:spPr>
      </p:pic>
      <p:sp>
        <p:nvSpPr>
          <p:cNvPr id="128" name="Google Shape;128;p7"/>
          <p:cNvSpPr/>
          <p:nvPr/>
        </p:nvSpPr>
        <p:spPr>
          <a:xfrm>
            <a:off x="7760256" y="1539801"/>
            <a:ext cx="3071098"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Times New Roman"/>
              <a:buNone/>
            </a:pPr>
            <a:r>
              <a:rPr lang="en-US" sz="2200">
                <a:solidFill>
                  <a:srgbClr val="FFFFFF"/>
                </a:solidFill>
                <a:latin typeface="Times New Roman"/>
                <a:ea typeface="Times New Roman"/>
                <a:cs typeface="Times New Roman"/>
                <a:sym typeface="Times New Roman"/>
              </a:rPr>
              <a:t>Initial Plan: Llama-3-8B</a:t>
            </a:r>
            <a:endParaRPr sz="2200">
              <a:solidFill>
                <a:schemeClr val="dk1"/>
              </a:solidFill>
              <a:latin typeface="Times New Roman"/>
              <a:ea typeface="Times New Roman"/>
              <a:cs typeface="Times New Roman"/>
              <a:sym typeface="Times New Roman"/>
            </a:endParaRPr>
          </a:p>
        </p:txBody>
      </p:sp>
      <p:sp>
        <p:nvSpPr>
          <p:cNvPr id="129" name="Google Shape;129;p7"/>
          <p:cNvSpPr/>
          <p:nvPr/>
        </p:nvSpPr>
        <p:spPr>
          <a:xfrm>
            <a:off x="7760256" y="2035339"/>
            <a:ext cx="6032421" cy="383024"/>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FFFFFF"/>
              </a:buClr>
              <a:buSzPts val="1850"/>
              <a:buFont typeface="Times New Roman"/>
              <a:buNone/>
            </a:pPr>
            <a:r>
              <a:rPr lang="en-US" sz="1850">
                <a:solidFill>
                  <a:srgbClr val="FFFFFF"/>
                </a:solidFill>
                <a:latin typeface="Times New Roman"/>
                <a:ea typeface="Times New Roman"/>
                <a:cs typeface="Times New Roman"/>
                <a:sym typeface="Times New Roman"/>
              </a:rPr>
              <a:t>Considered Llama-3-8B for its strong QA performance.</a:t>
            </a:r>
            <a:endParaRPr sz="1850">
              <a:solidFill>
                <a:schemeClr val="dk1"/>
              </a:solidFill>
              <a:latin typeface="Times New Roman"/>
              <a:ea typeface="Times New Roman"/>
              <a:cs typeface="Times New Roman"/>
              <a:sym typeface="Times New Roman"/>
            </a:endParaRPr>
          </a:p>
        </p:txBody>
      </p:sp>
      <p:pic>
        <p:nvPicPr>
          <p:cNvPr id="130" name="Google Shape;130;p7" descr="preencoded.png"/>
          <p:cNvPicPr preferRelativeResize="0"/>
          <p:nvPr/>
        </p:nvPicPr>
        <p:blipFill rotWithShape="1">
          <a:blip r:embed="rId5">
            <a:alphaModFix/>
            <a:duotone>
              <a:schemeClr val="accent6">
                <a:shade val="45000"/>
                <a:satMod val="135000"/>
              </a:schemeClr>
              <a:prstClr val="white"/>
            </a:duotone>
          </a:blip>
          <a:srcRect/>
          <a:stretch/>
        </p:blipFill>
        <p:spPr>
          <a:xfrm>
            <a:off x="6324124" y="5341858"/>
            <a:ext cx="1196816" cy="1609746"/>
          </a:xfrm>
          <a:prstGeom prst="rect">
            <a:avLst/>
          </a:prstGeom>
          <a:noFill/>
          <a:ln>
            <a:noFill/>
          </a:ln>
        </p:spPr>
      </p:pic>
      <p:sp>
        <p:nvSpPr>
          <p:cNvPr id="131" name="Google Shape;131;p7"/>
          <p:cNvSpPr/>
          <p:nvPr/>
        </p:nvSpPr>
        <p:spPr>
          <a:xfrm>
            <a:off x="7760256" y="5407017"/>
            <a:ext cx="4518830" cy="520254"/>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Times New Roman"/>
              <a:buNone/>
            </a:pPr>
            <a:r>
              <a:rPr lang="en-US" sz="2200" dirty="0">
                <a:solidFill>
                  <a:srgbClr val="FFFFFF"/>
                </a:solidFill>
                <a:latin typeface="Times New Roman"/>
                <a:ea typeface="Times New Roman"/>
                <a:cs typeface="Times New Roman"/>
                <a:sym typeface="Times New Roman"/>
              </a:rPr>
              <a:t>Final Selection: Mistral-7B, Whisper</a:t>
            </a:r>
            <a:endParaRPr sz="2200" dirty="0">
              <a:solidFill>
                <a:schemeClr val="dk1"/>
              </a:solidFill>
              <a:latin typeface="Times New Roman"/>
              <a:ea typeface="Times New Roman"/>
              <a:cs typeface="Times New Roman"/>
              <a:sym typeface="Times New Roman"/>
            </a:endParaRPr>
          </a:p>
        </p:txBody>
      </p:sp>
      <p:sp>
        <p:nvSpPr>
          <p:cNvPr id="132" name="Google Shape;132;p7"/>
          <p:cNvSpPr/>
          <p:nvPr/>
        </p:nvSpPr>
        <p:spPr>
          <a:xfrm>
            <a:off x="7760256" y="6084231"/>
            <a:ext cx="6032421" cy="1149072"/>
          </a:xfrm>
          <a:prstGeom prst="rect">
            <a:avLst/>
          </a:prstGeom>
          <a:noFill/>
          <a:ln>
            <a:noFill/>
          </a:ln>
        </p:spPr>
        <p:txBody>
          <a:bodyPr spcFirstLastPara="1" wrap="square" lIns="0" tIns="0" rIns="0" bIns="0" anchor="t" anchorCtr="0">
            <a:noAutofit/>
          </a:bodyPr>
          <a:lstStyle/>
          <a:p>
            <a:pPr marL="0" marR="0" lvl="0" indent="0" algn="l" rtl="0">
              <a:lnSpc>
                <a:spcPct val="187500"/>
              </a:lnSpc>
              <a:spcBef>
                <a:spcPts val="0"/>
              </a:spcBef>
              <a:spcAft>
                <a:spcPts val="0"/>
              </a:spcAft>
              <a:buClr>
                <a:srgbClr val="FFFFFF"/>
              </a:buClr>
              <a:buSzPts val="1600"/>
              <a:buFont typeface="PT Sans"/>
              <a:buNone/>
            </a:pPr>
            <a:r>
              <a:rPr lang="en-US" sz="1600" dirty="0">
                <a:solidFill>
                  <a:srgbClr val="FFFFFF"/>
                </a:solidFill>
                <a:latin typeface="PT Sans"/>
                <a:ea typeface="PT Sans"/>
                <a:cs typeface="PT Sans"/>
                <a:sym typeface="PT Sans"/>
              </a:rPr>
              <a:t>Switched to Mistral-7B &amp; Whisper with and without Agents for its efficiency, lightweight nature, and excellent RAG results, making deployment easier.</a:t>
            </a:r>
            <a:endParaRPr dirty="0"/>
          </a:p>
        </p:txBody>
      </p:sp>
      <p:pic>
        <p:nvPicPr>
          <p:cNvPr id="133" name="Google Shape;133;p7"/>
          <p:cNvPicPr preferRelativeResize="0"/>
          <p:nvPr/>
        </p:nvPicPr>
        <p:blipFill rotWithShape="1">
          <a:blip r:embed="rId6">
            <a:alphaModFix/>
          </a:blip>
          <a:srcRect/>
          <a:stretch/>
        </p:blipFill>
        <p:spPr>
          <a:xfrm>
            <a:off x="12801600" y="7759916"/>
            <a:ext cx="1703032" cy="358171"/>
          </a:xfrm>
          <a:prstGeom prst="rect">
            <a:avLst/>
          </a:prstGeom>
          <a:noFill/>
          <a:ln>
            <a:noFill/>
          </a:ln>
        </p:spPr>
      </p:pic>
      <p:pic>
        <p:nvPicPr>
          <p:cNvPr id="134" name="Google Shape;134;p7" descr="preencoded.png"/>
          <p:cNvPicPr preferRelativeResize="0"/>
          <p:nvPr/>
        </p:nvPicPr>
        <p:blipFill rotWithShape="1">
          <a:blip r:embed="rId4">
            <a:alphaModFix/>
            <a:duotone>
              <a:schemeClr val="accent2">
                <a:shade val="45000"/>
                <a:satMod val="135000"/>
              </a:schemeClr>
              <a:prstClr val="white"/>
            </a:duotone>
          </a:blip>
          <a:srcRect/>
          <a:stretch/>
        </p:blipFill>
        <p:spPr>
          <a:xfrm>
            <a:off x="6324124" y="1255693"/>
            <a:ext cx="1196816" cy="1609746"/>
          </a:xfrm>
          <a:prstGeom prst="rect">
            <a:avLst/>
          </a:prstGeom>
          <a:noFill/>
          <a:ln>
            <a:noFill/>
          </a:ln>
        </p:spPr>
      </p:pic>
      <p:sp>
        <p:nvSpPr>
          <p:cNvPr id="135" name="Google Shape;135;p7"/>
          <p:cNvSpPr/>
          <p:nvPr/>
        </p:nvSpPr>
        <p:spPr>
          <a:xfrm>
            <a:off x="7760256" y="3178099"/>
            <a:ext cx="5543149" cy="1399953"/>
          </a:xfrm>
          <a:prstGeom prst="rect">
            <a:avLst/>
          </a:prstGeom>
          <a:noFill/>
          <a:ln>
            <a:noFill/>
          </a:ln>
        </p:spPr>
        <p:txBody>
          <a:bodyPr spcFirstLastPara="1" wrap="square" lIns="0" tIns="0" rIns="0" bIns="0" anchor="t" anchorCtr="0">
            <a:noAutofit/>
          </a:bodyPr>
          <a:lstStyle/>
          <a:p>
            <a:pPr marL="0" marR="0" lvl="0" indent="0" algn="l" rtl="0">
              <a:lnSpc>
                <a:spcPct val="137500"/>
              </a:lnSpc>
              <a:spcBef>
                <a:spcPts val="0"/>
              </a:spcBef>
              <a:spcAft>
                <a:spcPts val="0"/>
              </a:spcAft>
              <a:buClr>
                <a:srgbClr val="FFFFFF"/>
              </a:buClr>
              <a:buSzPts val="2000"/>
              <a:buFont typeface="Times New Roman"/>
              <a:buNone/>
            </a:pPr>
            <a:r>
              <a:rPr lang="en-US" sz="2000">
                <a:solidFill>
                  <a:srgbClr val="FFFFFF"/>
                </a:solidFill>
                <a:latin typeface="Times New Roman"/>
                <a:ea typeface="Times New Roman"/>
                <a:cs typeface="Times New Roman"/>
                <a:sym typeface="Times New Roman"/>
              </a:rPr>
              <a:t>Intermediate Models: </a:t>
            </a:r>
            <a:endParaRPr/>
          </a:p>
          <a:p>
            <a:pPr marL="0" marR="0" lvl="0" indent="0" algn="l" rtl="0">
              <a:lnSpc>
                <a:spcPct val="171875"/>
              </a:lnSpc>
              <a:spcBef>
                <a:spcPts val="0"/>
              </a:spcBef>
              <a:spcAft>
                <a:spcPts val="0"/>
              </a:spcAft>
              <a:buClr>
                <a:srgbClr val="FFFFFF"/>
              </a:buClr>
              <a:buSzPts val="1600"/>
              <a:buFont typeface="Times New Roman"/>
              <a:buNone/>
            </a:pPr>
            <a:r>
              <a:rPr lang="en-US" sz="1600">
                <a:solidFill>
                  <a:srgbClr val="FFFFFF"/>
                </a:solidFill>
                <a:latin typeface="Times New Roman"/>
                <a:ea typeface="Times New Roman"/>
                <a:cs typeface="Times New Roman"/>
                <a:sym typeface="Times New Roman"/>
              </a:rPr>
              <a:t>Distilgpt2</a:t>
            </a:r>
            <a:endParaRPr/>
          </a:p>
          <a:p>
            <a:pPr marL="0" marR="0" lvl="0" indent="0" algn="l" rtl="0">
              <a:lnSpc>
                <a:spcPct val="171875"/>
              </a:lnSpc>
              <a:spcBef>
                <a:spcPts val="0"/>
              </a:spcBef>
              <a:spcAft>
                <a:spcPts val="0"/>
              </a:spcAft>
              <a:buClr>
                <a:srgbClr val="FFFFFF"/>
              </a:buClr>
              <a:buSzPts val="1600"/>
              <a:buFont typeface="Times New Roman"/>
              <a:buNone/>
            </a:pPr>
            <a:r>
              <a:rPr lang="en-US" sz="1600">
                <a:solidFill>
                  <a:srgbClr val="FFFFFF"/>
                </a:solidFill>
                <a:latin typeface="Times New Roman"/>
                <a:ea typeface="Times New Roman"/>
                <a:cs typeface="Times New Roman"/>
                <a:sym typeface="Times New Roman"/>
              </a:rPr>
              <a:t>Flan-t5-base</a:t>
            </a:r>
            <a:endParaRPr/>
          </a:p>
          <a:p>
            <a:pPr marL="0" marR="0" lvl="0" indent="0" algn="l" rtl="0">
              <a:lnSpc>
                <a:spcPct val="171875"/>
              </a:lnSpc>
              <a:spcBef>
                <a:spcPts val="0"/>
              </a:spcBef>
              <a:spcAft>
                <a:spcPts val="0"/>
              </a:spcAft>
              <a:buClr>
                <a:srgbClr val="FFFFFF"/>
              </a:buClr>
              <a:buSzPts val="1600"/>
              <a:buFont typeface="Times New Roman"/>
              <a:buNone/>
            </a:pPr>
            <a:r>
              <a:rPr lang="en-US" sz="1600">
                <a:solidFill>
                  <a:srgbClr val="FFFFFF"/>
                </a:solidFill>
                <a:latin typeface="Times New Roman"/>
                <a:ea typeface="Times New Roman"/>
                <a:cs typeface="Times New Roman"/>
                <a:sym typeface="Times New Roman"/>
              </a:rPr>
              <a:t>Flan-t5-large</a:t>
            </a:r>
            <a:endParaRPr/>
          </a:p>
          <a:p>
            <a:pPr marL="0" marR="0" lvl="0" indent="0" algn="l" rtl="0">
              <a:lnSpc>
                <a:spcPct val="125000"/>
              </a:lnSpc>
              <a:spcBef>
                <a:spcPts val="0"/>
              </a:spcBef>
              <a:spcAft>
                <a:spcPts val="0"/>
              </a:spcAft>
              <a:buClr>
                <a:schemeClr val="dk1"/>
              </a:buClr>
              <a:buSzPts val="2200"/>
              <a:buFont typeface="Calibri"/>
              <a:buNone/>
            </a:pPr>
            <a:endParaRPr sz="2200">
              <a:solidFill>
                <a:srgbClr val="FFFFFF"/>
              </a:solidFill>
              <a:latin typeface="Times New Roman"/>
              <a:ea typeface="Times New Roman"/>
              <a:cs typeface="Times New Roman"/>
              <a:sym typeface="Times New Roman"/>
            </a:endParaRPr>
          </a:p>
          <a:p>
            <a:pPr marL="0" marR="0" lvl="0" indent="0" algn="l" rtl="0">
              <a:lnSpc>
                <a:spcPct val="125000"/>
              </a:lnSpc>
              <a:spcBef>
                <a:spcPts val="0"/>
              </a:spcBef>
              <a:spcAft>
                <a:spcPts val="0"/>
              </a:spcAft>
              <a:buClr>
                <a:schemeClr val="dk1"/>
              </a:buClr>
              <a:buSzPts val="2200"/>
              <a:buFont typeface="Calibri"/>
              <a:buNone/>
            </a:pP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8"/>
          <p:cNvSpPr/>
          <p:nvPr/>
        </p:nvSpPr>
        <p:spPr>
          <a:xfrm>
            <a:off x="1897090" y="521171"/>
            <a:ext cx="3355135" cy="70401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Times New Roman"/>
              <a:buNone/>
            </a:pPr>
            <a:r>
              <a:rPr lang="en-US" sz="4400">
                <a:solidFill>
                  <a:srgbClr val="FFFFFF"/>
                </a:solidFill>
                <a:latin typeface="Times New Roman"/>
                <a:ea typeface="Times New Roman"/>
                <a:cs typeface="Times New Roman"/>
                <a:sym typeface="Times New Roman"/>
              </a:rPr>
              <a:t>RAG Pipeline</a:t>
            </a:r>
            <a:endParaRPr sz="4400">
              <a:solidFill>
                <a:schemeClr val="dk1"/>
              </a:solidFill>
              <a:latin typeface="Times New Roman"/>
              <a:ea typeface="Times New Roman"/>
              <a:cs typeface="Times New Roman"/>
              <a:sym typeface="Times New Roman"/>
            </a:endParaRPr>
          </a:p>
        </p:txBody>
      </p:sp>
      <p:sp>
        <p:nvSpPr>
          <p:cNvPr id="143" name="Google Shape;143;p8"/>
          <p:cNvSpPr/>
          <p:nvPr/>
        </p:nvSpPr>
        <p:spPr>
          <a:xfrm>
            <a:off x="837724" y="1328312"/>
            <a:ext cx="6185535" cy="1158410"/>
          </a:xfrm>
          <a:prstGeom prst="rect">
            <a:avLst/>
          </a:prstGeom>
          <a:noFill/>
          <a:ln>
            <a:noFill/>
          </a:ln>
        </p:spPr>
        <p:txBody>
          <a:bodyPr spcFirstLastPara="1" wrap="square" lIns="0" tIns="0" rIns="0" bIns="0" anchor="t" anchorCtr="0">
            <a:noAutofit/>
          </a:bodyPr>
          <a:lstStyle/>
          <a:p>
            <a:pPr marL="0" marR="0" lvl="0" indent="0" algn="l" rtl="0">
              <a:lnSpc>
                <a:spcPct val="187500"/>
              </a:lnSpc>
              <a:spcBef>
                <a:spcPts val="0"/>
              </a:spcBef>
              <a:spcAft>
                <a:spcPts val="0"/>
              </a:spcAft>
              <a:buClr>
                <a:srgbClr val="FFFFFF"/>
              </a:buClr>
              <a:buSzPts val="1600"/>
              <a:buFont typeface="Times New Roman"/>
              <a:buNone/>
            </a:pPr>
            <a:r>
              <a:rPr lang="en-US" sz="1600">
                <a:solidFill>
                  <a:srgbClr val="FFFFFF"/>
                </a:solidFill>
                <a:latin typeface="Times New Roman"/>
                <a:ea typeface="Times New Roman"/>
                <a:cs typeface="Times New Roman"/>
                <a:sym typeface="Times New Roman"/>
              </a:rPr>
              <a:t>Built a LangChain pipeline: query embedding, relevant chunk retrieval from vector DB, prompt construction, and Mistral-7B LLM answer generation grounded in video content.</a:t>
            </a:r>
            <a:endParaRPr sz="1600">
              <a:solidFill>
                <a:schemeClr val="dk1"/>
              </a:solidFill>
              <a:latin typeface="Times New Roman"/>
              <a:ea typeface="Times New Roman"/>
              <a:cs typeface="Times New Roman"/>
              <a:sym typeface="Times New Roman"/>
            </a:endParaRPr>
          </a:p>
        </p:txBody>
      </p:sp>
      <p:sp>
        <p:nvSpPr>
          <p:cNvPr id="144" name="Google Shape;144;p8"/>
          <p:cNvSpPr/>
          <p:nvPr/>
        </p:nvSpPr>
        <p:spPr>
          <a:xfrm>
            <a:off x="7607141" y="1333232"/>
            <a:ext cx="6185535" cy="1149072"/>
          </a:xfrm>
          <a:prstGeom prst="rect">
            <a:avLst/>
          </a:prstGeom>
          <a:noFill/>
          <a:ln>
            <a:noFill/>
          </a:ln>
        </p:spPr>
        <p:txBody>
          <a:bodyPr spcFirstLastPara="1" wrap="square" lIns="0" tIns="0" rIns="0" bIns="0" anchor="t" anchorCtr="0">
            <a:noAutofit/>
          </a:bodyPr>
          <a:lstStyle/>
          <a:p>
            <a:pPr marL="0" marR="0" lvl="0" indent="0" algn="l" rtl="0">
              <a:lnSpc>
                <a:spcPct val="187500"/>
              </a:lnSpc>
              <a:spcBef>
                <a:spcPts val="0"/>
              </a:spcBef>
              <a:spcAft>
                <a:spcPts val="0"/>
              </a:spcAft>
              <a:buClr>
                <a:srgbClr val="FFFFFF"/>
              </a:buClr>
              <a:buSzPts val="1600"/>
              <a:buFont typeface="Times New Roman"/>
              <a:buNone/>
            </a:pPr>
            <a:r>
              <a:rPr lang="en-US" sz="1600">
                <a:solidFill>
                  <a:srgbClr val="FFFFFF"/>
                </a:solidFill>
                <a:latin typeface="Times New Roman"/>
                <a:ea typeface="Times New Roman"/>
                <a:cs typeface="Times New Roman"/>
                <a:sym typeface="Times New Roman"/>
              </a:rPr>
              <a:t>Added support for user voice queries, converting spoken input to text via Whisper. This enhances user experience and showcases multimodal capability.</a:t>
            </a:r>
            <a:endParaRPr sz="1600">
              <a:solidFill>
                <a:schemeClr val="dk1"/>
              </a:solidFill>
              <a:latin typeface="Times New Roman"/>
              <a:ea typeface="Times New Roman"/>
              <a:cs typeface="Times New Roman"/>
              <a:sym typeface="Times New Roman"/>
            </a:endParaRPr>
          </a:p>
        </p:txBody>
      </p:sp>
      <p:pic>
        <p:nvPicPr>
          <p:cNvPr id="145" name="Google Shape;145;p8"/>
          <p:cNvPicPr preferRelativeResize="0"/>
          <p:nvPr/>
        </p:nvPicPr>
        <p:blipFill rotWithShape="1">
          <a:blip r:embed="rId3">
            <a:alphaModFix/>
          </a:blip>
          <a:srcRect/>
          <a:stretch/>
        </p:blipFill>
        <p:spPr>
          <a:xfrm>
            <a:off x="12846205" y="7749431"/>
            <a:ext cx="1669578" cy="358171"/>
          </a:xfrm>
          <a:prstGeom prst="rect">
            <a:avLst/>
          </a:prstGeom>
          <a:noFill/>
          <a:ln>
            <a:noFill/>
          </a:ln>
        </p:spPr>
      </p:pic>
      <p:pic>
        <p:nvPicPr>
          <p:cNvPr id="146" name="Google Shape;146;p8" descr="A diagram of a software flow"/>
          <p:cNvPicPr preferRelativeResize="0"/>
          <p:nvPr/>
        </p:nvPicPr>
        <p:blipFill rotWithShape="1">
          <a:blip r:embed="rId4">
            <a:alphaModFix/>
          </a:blip>
          <a:srcRect/>
          <a:stretch/>
        </p:blipFill>
        <p:spPr>
          <a:xfrm>
            <a:off x="1315846" y="2753134"/>
            <a:ext cx="3445726" cy="5168589"/>
          </a:xfrm>
          <a:prstGeom prst="rect">
            <a:avLst/>
          </a:prstGeom>
          <a:noFill/>
          <a:ln>
            <a:noFill/>
          </a:ln>
        </p:spPr>
      </p:pic>
      <p:sp>
        <p:nvSpPr>
          <p:cNvPr id="147" name="Google Shape;147;p8"/>
          <p:cNvSpPr/>
          <p:nvPr/>
        </p:nvSpPr>
        <p:spPr>
          <a:xfrm>
            <a:off x="8969297" y="521170"/>
            <a:ext cx="3355135" cy="70401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Times New Roman"/>
              <a:buNone/>
            </a:pPr>
            <a:r>
              <a:rPr lang="en-US" sz="4400">
                <a:solidFill>
                  <a:srgbClr val="FFFFFF"/>
                </a:solidFill>
                <a:latin typeface="Times New Roman"/>
                <a:ea typeface="Times New Roman"/>
                <a:cs typeface="Times New Roman"/>
                <a:sym typeface="Times New Roman"/>
              </a:rPr>
              <a:t>Audio QA</a:t>
            </a:r>
            <a:endParaRPr sz="4400">
              <a:solidFill>
                <a:schemeClr val="dk1"/>
              </a:solidFill>
              <a:latin typeface="Times New Roman"/>
              <a:ea typeface="Times New Roman"/>
              <a:cs typeface="Times New Roman"/>
              <a:sym typeface="Times New Roman"/>
            </a:endParaRPr>
          </a:p>
        </p:txBody>
      </p:sp>
      <p:pic>
        <p:nvPicPr>
          <p:cNvPr id="148" name="Google Shape;148;p8" descr="A diagram of a chat"/>
          <p:cNvPicPr preferRelativeResize="0"/>
          <p:nvPr/>
        </p:nvPicPr>
        <p:blipFill rotWithShape="1">
          <a:blip r:embed="rId5">
            <a:alphaModFix/>
          </a:blip>
          <a:srcRect/>
          <a:stretch/>
        </p:blipFill>
        <p:spPr>
          <a:xfrm>
            <a:off x="7606886" y="3119317"/>
            <a:ext cx="6074108" cy="40494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B548D893-4366-67BA-BD45-93F561ADE0EB}"/>
            </a:ext>
          </a:extLst>
        </p:cNvPr>
        <p:cNvGrpSpPr/>
        <p:nvPr/>
      </p:nvGrpSpPr>
      <p:grpSpPr>
        <a:xfrm>
          <a:off x="0" y="0"/>
          <a:ext cx="0" cy="0"/>
          <a:chOff x="0" y="0"/>
          <a:chExt cx="0" cy="0"/>
        </a:xfrm>
      </p:grpSpPr>
      <p:sp>
        <p:nvSpPr>
          <p:cNvPr id="142" name="Google Shape;142;p8">
            <a:extLst>
              <a:ext uri="{FF2B5EF4-FFF2-40B4-BE49-F238E27FC236}">
                <a16:creationId xmlns:a16="http://schemas.microsoft.com/office/drawing/2014/main" id="{0A682F31-9D13-7ED8-865B-EC13866F8CCB}"/>
              </a:ext>
            </a:extLst>
          </p:cNvPr>
          <p:cNvSpPr/>
          <p:nvPr/>
        </p:nvSpPr>
        <p:spPr>
          <a:xfrm>
            <a:off x="933705" y="374214"/>
            <a:ext cx="6724396" cy="70401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Times New Roman"/>
              <a:buNone/>
            </a:pPr>
            <a:r>
              <a:rPr lang="en-US" sz="4400" dirty="0">
                <a:solidFill>
                  <a:srgbClr val="FFFFFF"/>
                </a:solidFill>
                <a:latin typeface="Times New Roman"/>
                <a:ea typeface="Times New Roman"/>
                <a:cs typeface="Times New Roman"/>
                <a:sym typeface="Times New Roman"/>
              </a:rPr>
              <a:t>Evaluations &amp; Metrics</a:t>
            </a:r>
            <a:endParaRPr sz="4400" dirty="0">
              <a:solidFill>
                <a:schemeClr val="dk1"/>
              </a:solidFill>
              <a:latin typeface="Times New Roman"/>
              <a:ea typeface="Times New Roman"/>
              <a:cs typeface="Times New Roman"/>
              <a:sym typeface="Times New Roman"/>
            </a:endParaRPr>
          </a:p>
        </p:txBody>
      </p:sp>
      <p:pic>
        <p:nvPicPr>
          <p:cNvPr id="145" name="Google Shape;145;p8">
            <a:extLst>
              <a:ext uri="{FF2B5EF4-FFF2-40B4-BE49-F238E27FC236}">
                <a16:creationId xmlns:a16="http://schemas.microsoft.com/office/drawing/2014/main" id="{1402D8A1-7BFA-DB51-BC32-DA6AD4BD151E}"/>
              </a:ext>
            </a:extLst>
          </p:cNvPr>
          <p:cNvPicPr preferRelativeResize="0"/>
          <p:nvPr/>
        </p:nvPicPr>
        <p:blipFill rotWithShape="1">
          <a:blip r:embed="rId3">
            <a:alphaModFix/>
          </a:blip>
          <a:srcRect/>
          <a:stretch/>
        </p:blipFill>
        <p:spPr>
          <a:xfrm>
            <a:off x="12846205" y="7749431"/>
            <a:ext cx="1669578" cy="358171"/>
          </a:xfrm>
          <a:prstGeom prst="rect">
            <a:avLst/>
          </a:prstGeom>
          <a:noFill/>
          <a:ln>
            <a:noFill/>
          </a:ln>
        </p:spPr>
      </p:pic>
      <p:pic>
        <p:nvPicPr>
          <p:cNvPr id="5" name="Picture 4">
            <a:extLst>
              <a:ext uri="{FF2B5EF4-FFF2-40B4-BE49-F238E27FC236}">
                <a16:creationId xmlns:a16="http://schemas.microsoft.com/office/drawing/2014/main" id="{2FFFA22E-C86C-2DDB-ED75-5327C838661B}"/>
              </a:ext>
            </a:extLst>
          </p:cNvPr>
          <p:cNvPicPr>
            <a:picLocks noChangeAspect="1"/>
          </p:cNvPicPr>
          <p:nvPr/>
        </p:nvPicPr>
        <p:blipFill>
          <a:blip r:embed="rId4"/>
          <a:stretch>
            <a:fillRect/>
          </a:stretch>
        </p:blipFill>
        <p:spPr>
          <a:xfrm>
            <a:off x="525493" y="2403612"/>
            <a:ext cx="7287346" cy="3440043"/>
          </a:xfrm>
          <a:prstGeom prst="rect">
            <a:avLst/>
          </a:prstGeom>
        </p:spPr>
      </p:pic>
      <p:sp>
        <p:nvSpPr>
          <p:cNvPr id="6" name="Google Shape;142;p8">
            <a:extLst>
              <a:ext uri="{FF2B5EF4-FFF2-40B4-BE49-F238E27FC236}">
                <a16:creationId xmlns:a16="http://schemas.microsoft.com/office/drawing/2014/main" id="{A28E5E55-D5DD-2C3E-8947-63A6B7EB9309}"/>
              </a:ext>
            </a:extLst>
          </p:cNvPr>
          <p:cNvSpPr/>
          <p:nvPr/>
        </p:nvSpPr>
        <p:spPr>
          <a:xfrm>
            <a:off x="754093" y="1340916"/>
            <a:ext cx="5319694" cy="471555"/>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Clr>
                <a:srgbClr val="FFFFFF"/>
              </a:buClr>
              <a:buSzPts val="4400"/>
              <a:buFont typeface="Times New Roman"/>
              <a:buNone/>
            </a:pPr>
            <a:r>
              <a:rPr lang="en-US" sz="2000" dirty="0">
                <a:solidFill>
                  <a:schemeClr val="bg1"/>
                </a:solidFill>
                <a:latin typeface="Times New Roman"/>
                <a:ea typeface="Times New Roman"/>
                <a:cs typeface="Times New Roman"/>
                <a:sym typeface="Times New Roman"/>
              </a:rPr>
              <a:t>No of Chunks per Video</a:t>
            </a:r>
            <a:endParaRPr sz="2000" dirty="0">
              <a:solidFill>
                <a:schemeClr val="bg1"/>
              </a:solidFill>
              <a:latin typeface="Times New Roman"/>
              <a:ea typeface="Times New Roman"/>
              <a:cs typeface="Times New Roman"/>
              <a:sym typeface="Times New Roman"/>
            </a:endParaRPr>
          </a:p>
        </p:txBody>
      </p:sp>
      <p:pic>
        <p:nvPicPr>
          <p:cNvPr id="8" name="Picture 7">
            <a:extLst>
              <a:ext uri="{FF2B5EF4-FFF2-40B4-BE49-F238E27FC236}">
                <a16:creationId xmlns:a16="http://schemas.microsoft.com/office/drawing/2014/main" id="{B555E94A-D893-ED5D-34B0-ADA846C12EE4}"/>
              </a:ext>
            </a:extLst>
          </p:cNvPr>
          <p:cNvPicPr>
            <a:picLocks noChangeAspect="1"/>
          </p:cNvPicPr>
          <p:nvPr/>
        </p:nvPicPr>
        <p:blipFill>
          <a:blip r:embed="rId5"/>
          <a:stretch>
            <a:fillRect/>
          </a:stretch>
        </p:blipFill>
        <p:spPr>
          <a:xfrm>
            <a:off x="8389907" y="1943103"/>
            <a:ext cx="5486400" cy="5086350"/>
          </a:xfrm>
          <a:prstGeom prst="rect">
            <a:avLst/>
          </a:prstGeom>
        </p:spPr>
      </p:pic>
      <p:sp>
        <p:nvSpPr>
          <p:cNvPr id="9" name="Google Shape;142;p8">
            <a:extLst>
              <a:ext uri="{FF2B5EF4-FFF2-40B4-BE49-F238E27FC236}">
                <a16:creationId xmlns:a16="http://schemas.microsoft.com/office/drawing/2014/main" id="{7F2AB5AD-12CB-EC86-C59B-B8846BCBC069}"/>
              </a:ext>
            </a:extLst>
          </p:cNvPr>
          <p:cNvSpPr/>
          <p:nvPr/>
        </p:nvSpPr>
        <p:spPr>
          <a:xfrm>
            <a:off x="8361300" y="1340915"/>
            <a:ext cx="5319694" cy="471555"/>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Clr>
                <a:srgbClr val="FFFFFF"/>
              </a:buClr>
              <a:buSzPts val="4400"/>
              <a:buFont typeface="Times New Roman"/>
              <a:buNone/>
            </a:pPr>
            <a:r>
              <a:rPr lang="en-US" sz="2000" dirty="0">
                <a:solidFill>
                  <a:schemeClr val="bg1"/>
                </a:solidFill>
                <a:latin typeface="Times New Roman"/>
                <a:ea typeface="Times New Roman"/>
                <a:cs typeface="Times New Roman"/>
                <a:sym typeface="Times New Roman"/>
              </a:rPr>
              <a:t>F1 Score Per Model</a:t>
            </a:r>
            <a:endParaRPr sz="2000" dirty="0">
              <a:solidFill>
                <a:schemeClr val="bg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95066232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1754</Words>
  <Application>Microsoft Office PowerPoint</Application>
  <PresentationFormat>Custom</PresentationFormat>
  <Paragraphs>168</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Arimo</vt:lpstr>
      <vt:lpstr>Calibri</vt:lpstr>
      <vt:lpstr>Times New Roman</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Mercy Sneha</dc:creator>
  <cp:lastModifiedBy>Mercy John Jaladi</cp:lastModifiedBy>
  <cp:revision>12</cp:revision>
  <dcterms:created xsi:type="dcterms:W3CDTF">2025-07-03T13:18:19Z</dcterms:created>
  <dcterms:modified xsi:type="dcterms:W3CDTF">2025-07-03T20:58:13Z</dcterms:modified>
</cp:coreProperties>
</file>